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9" r:id="rId4"/>
    <p:sldId id="262" r:id="rId5"/>
    <p:sldId id="268" r:id="rId6"/>
    <p:sldId id="279" r:id="rId7"/>
    <p:sldId id="281" r:id="rId8"/>
    <p:sldId id="283" r:id="rId9"/>
    <p:sldId id="282" r:id="rId10"/>
    <p:sldId id="258" r:id="rId11"/>
    <p:sldId id="284" r:id="rId12"/>
    <p:sldId id="285" r:id="rId13"/>
    <p:sldId id="286" r:id="rId14"/>
    <p:sldId id="287" r:id="rId15"/>
    <p:sldId id="288" r:id="rId16"/>
    <p:sldId id="270" r:id="rId17"/>
    <p:sldId id="289" r:id="rId18"/>
    <p:sldId id="290" r:id="rId19"/>
    <p:sldId id="305" r:id="rId20"/>
    <p:sldId id="306" r:id="rId21"/>
    <p:sldId id="307" r:id="rId22"/>
    <p:sldId id="291" r:id="rId23"/>
    <p:sldId id="292" r:id="rId24"/>
    <p:sldId id="293" r:id="rId25"/>
    <p:sldId id="302" r:id="rId26"/>
    <p:sldId id="303" r:id="rId27"/>
    <p:sldId id="294" r:id="rId28"/>
    <p:sldId id="295" r:id="rId29"/>
    <p:sldId id="296" r:id="rId30"/>
    <p:sldId id="297" r:id="rId31"/>
    <p:sldId id="298" r:id="rId32"/>
    <p:sldId id="299" r:id="rId33"/>
    <p:sldId id="300" r:id="rId34"/>
    <p:sldId id="301" r:id="rId35"/>
    <p:sldId id="304" r:id="rId36"/>
  </p:sldIdLst>
  <p:sldSz cx="9144000" cy="5143500" type="screen16x9"/>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EC406-41D7-4F6F-8208-656FD853BDA9}" v="13" dt="2021-09-06T14:02:36.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3" autoAdjust="0"/>
    <p:restoredTop sz="94660"/>
  </p:normalViewPr>
  <p:slideViewPr>
    <p:cSldViewPr>
      <p:cViewPr varScale="1">
        <p:scale>
          <a:sx n="137" d="100"/>
          <a:sy n="137" d="100"/>
        </p:scale>
        <p:origin x="77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aria Rapido" userId="6392e7cb-395e-4fe7-bf42-5831cbef16a1" providerId="ADAL" clId="{2ACEC406-41D7-4F6F-8208-656FD853BDA9}"/>
    <pc:docChg chg="undo custSel addSld delSld modSld">
      <pc:chgData name="Ilaria Rapido" userId="6392e7cb-395e-4fe7-bf42-5831cbef16a1" providerId="ADAL" clId="{2ACEC406-41D7-4F6F-8208-656FD853BDA9}" dt="2021-09-06T14:02:47.571" v="110" actId="1036"/>
      <pc:docMkLst>
        <pc:docMk/>
      </pc:docMkLst>
      <pc:sldChg chg="addSp delSp modSp new mod">
        <pc:chgData name="Ilaria Rapido" userId="6392e7cb-395e-4fe7-bf42-5831cbef16a1" providerId="ADAL" clId="{2ACEC406-41D7-4F6F-8208-656FD853BDA9}" dt="2021-09-06T14:01:46.041" v="84" actId="1076"/>
        <pc:sldMkLst>
          <pc:docMk/>
          <pc:sldMk cId="2047942365" sldId="305"/>
        </pc:sldMkLst>
        <pc:spChg chg="del">
          <ac:chgData name="Ilaria Rapido" userId="6392e7cb-395e-4fe7-bf42-5831cbef16a1" providerId="ADAL" clId="{2ACEC406-41D7-4F6F-8208-656FD853BDA9}" dt="2021-09-06T13:44:15.092" v="4" actId="478"/>
          <ac:spMkLst>
            <pc:docMk/>
            <pc:sldMk cId="2047942365" sldId="305"/>
            <ac:spMk id="2" creationId="{890F8D1C-5C5C-4FE6-B65F-4B148908285F}"/>
          </ac:spMkLst>
        </pc:spChg>
        <pc:spChg chg="del">
          <ac:chgData name="Ilaria Rapido" userId="6392e7cb-395e-4fe7-bf42-5831cbef16a1" providerId="ADAL" clId="{2ACEC406-41D7-4F6F-8208-656FD853BDA9}" dt="2021-09-06T13:44:14.061" v="3" actId="478"/>
          <ac:spMkLst>
            <pc:docMk/>
            <pc:sldMk cId="2047942365" sldId="305"/>
            <ac:spMk id="3" creationId="{5E72D0B3-0989-4776-92F4-8A274E5F7093}"/>
          </ac:spMkLst>
        </pc:spChg>
        <pc:spChg chg="add mod">
          <ac:chgData name="Ilaria Rapido" userId="6392e7cb-395e-4fe7-bf42-5831cbef16a1" providerId="ADAL" clId="{2ACEC406-41D7-4F6F-8208-656FD853BDA9}" dt="2021-09-06T13:47:05.856" v="11" actId="208"/>
          <ac:spMkLst>
            <pc:docMk/>
            <pc:sldMk cId="2047942365" sldId="305"/>
            <ac:spMk id="6" creationId="{AE0C06DE-9792-4237-B350-8D3E3625851A}"/>
          </ac:spMkLst>
        </pc:spChg>
        <pc:picChg chg="add del mod">
          <ac:chgData name="Ilaria Rapido" userId="6392e7cb-395e-4fe7-bf42-5831cbef16a1" providerId="ADAL" clId="{2ACEC406-41D7-4F6F-8208-656FD853BDA9}" dt="2021-09-06T14:01:40.699" v="81" actId="478"/>
          <ac:picMkLst>
            <pc:docMk/>
            <pc:sldMk cId="2047942365" sldId="305"/>
            <ac:picMk id="5" creationId="{570CC63D-65F9-44D8-AD98-12D969D21177}"/>
          </ac:picMkLst>
        </pc:picChg>
        <pc:picChg chg="add mod">
          <ac:chgData name="Ilaria Rapido" userId="6392e7cb-395e-4fe7-bf42-5831cbef16a1" providerId="ADAL" clId="{2ACEC406-41D7-4F6F-8208-656FD853BDA9}" dt="2021-09-06T14:01:46.041" v="84" actId="1076"/>
          <ac:picMkLst>
            <pc:docMk/>
            <pc:sldMk cId="2047942365" sldId="305"/>
            <ac:picMk id="8" creationId="{350D5ACA-C16D-46D8-AA50-534A0C441FE3}"/>
          </ac:picMkLst>
        </pc:picChg>
      </pc:sldChg>
      <pc:sldChg chg="add del setBg">
        <pc:chgData name="Ilaria Rapido" userId="6392e7cb-395e-4fe7-bf42-5831cbef16a1" providerId="ADAL" clId="{2ACEC406-41D7-4F6F-8208-656FD853BDA9}" dt="2021-09-06T13:43:35.751" v="2"/>
        <pc:sldMkLst>
          <pc:docMk/>
          <pc:sldMk cId="180467757" sldId="306"/>
        </pc:sldMkLst>
      </pc:sldChg>
      <pc:sldChg chg="addSp delSp modSp add mod">
        <pc:chgData name="Ilaria Rapido" userId="6392e7cb-395e-4fe7-bf42-5831cbef16a1" providerId="ADAL" clId="{2ACEC406-41D7-4F6F-8208-656FD853BDA9}" dt="2021-09-06T14:02:26.082" v="100" actId="208"/>
        <pc:sldMkLst>
          <pc:docMk/>
          <pc:sldMk cId="3295297117" sldId="306"/>
        </pc:sldMkLst>
        <pc:spChg chg="add del mod">
          <ac:chgData name="Ilaria Rapido" userId="6392e7cb-395e-4fe7-bf42-5831cbef16a1" providerId="ADAL" clId="{2ACEC406-41D7-4F6F-8208-656FD853BDA9}" dt="2021-09-06T14:01:51.371" v="86" actId="478"/>
          <ac:spMkLst>
            <pc:docMk/>
            <pc:sldMk cId="3295297117" sldId="306"/>
            <ac:spMk id="2" creationId="{B1549A55-8C9E-497B-AE3C-D4C9A7A62118}"/>
          </ac:spMkLst>
        </pc:spChg>
        <pc:spChg chg="add del mod">
          <ac:chgData name="Ilaria Rapido" userId="6392e7cb-395e-4fe7-bf42-5831cbef16a1" providerId="ADAL" clId="{2ACEC406-41D7-4F6F-8208-656FD853BDA9}" dt="2021-09-06T14:01:51.371" v="86" actId="478"/>
          <ac:spMkLst>
            <pc:docMk/>
            <pc:sldMk cId="3295297117" sldId="306"/>
            <ac:spMk id="3" creationId="{8D97F985-D396-427E-947A-BABB8CE105C9}"/>
          </ac:spMkLst>
        </pc:spChg>
        <pc:spChg chg="add del mod">
          <ac:chgData name="Ilaria Rapido" userId="6392e7cb-395e-4fe7-bf42-5831cbef16a1" providerId="ADAL" clId="{2ACEC406-41D7-4F6F-8208-656FD853BDA9}" dt="2021-09-06T14:01:51.371" v="86" actId="478"/>
          <ac:spMkLst>
            <pc:docMk/>
            <pc:sldMk cId="3295297117" sldId="306"/>
            <ac:spMk id="7" creationId="{D1D4C383-ECBD-4225-B4D0-0AEF7BC80BAB}"/>
          </ac:spMkLst>
        </pc:spChg>
        <pc:spChg chg="add del mod">
          <ac:chgData name="Ilaria Rapido" userId="6392e7cb-395e-4fe7-bf42-5831cbef16a1" providerId="ADAL" clId="{2ACEC406-41D7-4F6F-8208-656FD853BDA9}" dt="2021-09-06T14:01:51.371" v="86" actId="478"/>
          <ac:spMkLst>
            <pc:docMk/>
            <pc:sldMk cId="3295297117" sldId="306"/>
            <ac:spMk id="8" creationId="{F9A14D74-D380-458F-B02D-6BE05EAB496F}"/>
          </ac:spMkLst>
        </pc:spChg>
        <pc:spChg chg="add del mod">
          <ac:chgData name="Ilaria Rapido" userId="6392e7cb-395e-4fe7-bf42-5831cbef16a1" providerId="ADAL" clId="{2ACEC406-41D7-4F6F-8208-656FD853BDA9}" dt="2021-09-06T14:01:51.371" v="86" actId="478"/>
          <ac:spMkLst>
            <pc:docMk/>
            <pc:sldMk cId="3295297117" sldId="306"/>
            <ac:spMk id="9" creationId="{EF402EE3-3807-41B3-9603-F54499E8F1D7}"/>
          </ac:spMkLst>
        </pc:spChg>
        <pc:spChg chg="add del mod">
          <ac:chgData name="Ilaria Rapido" userId="6392e7cb-395e-4fe7-bf42-5831cbef16a1" providerId="ADAL" clId="{2ACEC406-41D7-4F6F-8208-656FD853BDA9}" dt="2021-09-06T14:01:51.371" v="86" actId="478"/>
          <ac:spMkLst>
            <pc:docMk/>
            <pc:sldMk cId="3295297117" sldId="306"/>
            <ac:spMk id="10" creationId="{8809AC2D-3DC5-41D1-88F5-F7C760674595}"/>
          </ac:spMkLst>
        </pc:spChg>
        <pc:spChg chg="add mod">
          <ac:chgData name="Ilaria Rapido" userId="6392e7cb-395e-4fe7-bf42-5831cbef16a1" providerId="ADAL" clId="{2ACEC406-41D7-4F6F-8208-656FD853BDA9}" dt="2021-09-06T14:02:26.082" v="100" actId="208"/>
          <ac:spMkLst>
            <pc:docMk/>
            <pc:sldMk cId="3295297117" sldId="306"/>
            <ac:spMk id="12" creationId="{AD4456B3-2737-4438-A05D-483079AC841A}"/>
          </ac:spMkLst>
        </pc:spChg>
        <pc:spChg chg="add mod">
          <ac:chgData name="Ilaria Rapido" userId="6392e7cb-395e-4fe7-bf42-5831cbef16a1" providerId="ADAL" clId="{2ACEC406-41D7-4F6F-8208-656FD853BDA9}" dt="2021-09-06T14:02:16.595" v="99" actId="1037"/>
          <ac:spMkLst>
            <pc:docMk/>
            <pc:sldMk cId="3295297117" sldId="306"/>
            <ac:spMk id="13" creationId="{85B13153-D529-41AF-A4F3-AF1FE79B2346}"/>
          </ac:spMkLst>
        </pc:spChg>
        <pc:picChg chg="del mod">
          <ac:chgData name="Ilaria Rapido" userId="6392e7cb-395e-4fe7-bf42-5831cbef16a1" providerId="ADAL" clId="{2ACEC406-41D7-4F6F-8208-656FD853BDA9}" dt="2021-09-06T14:01:49.946" v="85" actId="478"/>
          <ac:picMkLst>
            <pc:docMk/>
            <pc:sldMk cId="3295297117" sldId="306"/>
            <ac:picMk id="5" creationId="{570CC63D-65F9-44D8-AD98-12D969D21177}"/>
          </ac:picMkLst>
        </pc:picChg>
        <pc:picChg chg="add mod">
          <ac:chgData name="Ilaria Rapido" userId="6392e7cb-395e-4fe7-bf42-5831cbef16a1" providerId="ADAL" clId="{2ACEC406-41D7-4F6F-8208-656FD853BDA9}" dt="2021-09-06T14:01:54.408" v="87"/>
          <ac:picMkLst>
            <pc:docMk/>
            <pc:sldMk cId="3295297117" sldId="306"/>
            <ac:picMk id="11" creationId="{8B099299-B237-456E-B70D-3770947CE5D7}"/>
          </ac:picMkLst>
        </pc:picChg>
      </pc:sldChg>
      <pc:sldChg chg="addSp delSp modSp add mod">
        <pc:chgData name="Ilaria Rapido" userId="6392e7cb-395e-4fe7-bf42-5831cbef16a1" providerId="ADAL" clId="{2ACEC406-41D7-4F6F-8208-656FD853BDA9}" dt="2021-09-06T14:02:47.571" v="110" actId="1036"/>
        <pc:sldMkLst>
          <pc:docMk/>
          <pc:sldMk cId="1093961598" sldId="307"/>
        </pc:sldMkLst>
        <pc:spChg chg="del">
          <ac:chgData name="Ilaria Rapido" userId="6392e7cb-395e-4fe7-bf42-5831cbef16a1" providerId="ADAL" clId="{2ACEC406-41D7-4F6F-8208-656FD853BDA9}" dt="2021-09-06T14:02:08.429" v="94" actId="21"/>
          <ac:spMkLst>
            <pc:docMk/>
            <pc:sldMk cId="1093961598" sldId="307"/>
            <ac:spMk id="2" creationId="{B1549A55-8C9E-497B-AE3C-D4C9A7A62118}"/>
          </ac:spMkLst>
        </pc:spChg>
        <pc:spChg chg="del">
          <ac:chgData name="Ilaria Rapido" userId="6392e7cb-395e-4fe7-bf42-5831cbef16a1" providerId="ADAL" clId="{2ACEC406-41D7-4F6F-8208-656FD853BDA9}" dt="2021-09-06T14:02:08.429" v="94" actId="21"/>
          <ac:spMkLst>
            <pc:docMk/>
            <pc:sldMk cId="1093961598" sldId="307"/>
            <ac:spMk id="3" creationId="{8D97F985-D396-427E-947A-BABB8CE105C9}"/>
          </ac:spMkLst>
        </pc:spChg>
        <pc:spChg chg="del">
          <ac:chgData name="Ilaria Rapido" userId="6392e7cb-395e-4fe7-bf42-5831cbef16a1" providerId="ADAL" clId="{2ACEC406-41D7-4F6F-8208-656FD853BDA9}" dt="2021-09-06T14:02:06.035" v="93" actId="478"/>
          <ac:spMkLst>
            <pc:docMk/>
            <pc:sldMk cId="1093961598" sldId="307"/>
            <ac:spMk id="7" creationId="{D1D4C383-ECBD-4225-B4D0-0AEF7BC80BAB}"/>
          </ac:spMkLst>
        </pc:spChg>
        <pc:spChg chg="del">
          <ac:chgData name="Ilaria Rapido" userId="6392e7cb-395e-4fe7-bf42-5831cbef16a1" providerId="ADAL" clId="{2ACEC406-41D7-4F6F-8208-656FD853BDA9}" dt="2021-09-06T14:02:04.186" v="91" actId="478"/>
          <ac:spMkLst>
            <pc:docMk/>
            <pc:sldMk cId="1093961598" sldId="307"/>
            <ac:spMk id="8" creationId="{F9A14D74-D380-458F-B02D-6BE05EAB496F}"/>
          </ac:spMkLst>
        </pc:spChg>
        <pc:spChg chg="del mod">
          <ac:chgData name="Ilaria Rapido" userId="6392e7cb-395e-4fe7-bf42-5831cbef16a1" providerId="ADAL" clId="{2ACEC406-41D7-4F6F-8208-656FD853BDA9}" dt="2021-09-06T14:02:05.491" v="92" actId="478"/>
          <ac:spMkLst>
            <pc:docMk/>
            <pc:sldMk cId="1093961598" sldId="307"/>
            <ac:spMk id="9" creationId="{EF402EE3-3807-41B3-9603-F54499E8F1D7}"/>
          </ac:spMkLst>
        </pc:spChg>
        <pc:spChg chg="del">
          <ac:chgData name="Ilaria Rapido" userId="6392e7cb-395e-4fe7-bf42-5831cbef16a1" providerId="ADAL" clId="{2ACEC406-41D7-4F6F-8208-656FD853BDA9}" dt="2021-09-06T14:02:02.819" v="90" actId="478"/>
          <ac:spMkLst>
            <pc:docMk/>
            <pc:sldMk cId="1093961598" sldId="307"/>
            <ac:spMk id="10" creationId="{8809AC2D-3DC5-41D1-88F5-F7C760674595}"/>
          </ac:spMkLst>
        </pc:spChg>
        <pc:spChg chg="add mod">
          <ac:chgData name="Ilaria Rapido" userId="6392e7cb-395e-4fe7-bf42-5831cbef16a1" providerId="ADAL" clId="{2ACEC406-41D7-4F6F-8208-656FD853BDA9}" dt="2021-09-06T14:02:32.663" v="101"/>
          <ac:spMkLst>
            <pc:docMk/>
            <pc:sldMk cId="1093961598" sldId="307"/>
            <ac:spMk id="11" creationId="{19698302-01EE-4D63-A8E8-BF39BCA4C1AB}"/>
          </ac:spMkLst>
        </pc:spChg>
        <pc:spChg chg="add mod">
          <ac:chgData name="Ilaria Rapido" userId="6392e7cb-395e-4fe7-bf42-5831cbef16a1" providerId="ADAL" clId="{2ACEC406-41D7-4F6F-8208-656FD853BDA9}" dt="2021-09-06T14:02:32.663" v="101"/>
          <ac:spMkLst>
            <pc:docMk/>
            <pc:sldMk cId="1093961598" sldId="307"/>
            <ac:spMk id="13" creationId="{E0E12900-E4E0-4F5C-91DA-63ACB3DD4E6B}"/>
          </ac:spMkLst>
        </pc:spChg>
        <pc:spChg chg="add mod">
          <ac:chgData name="Ilaria Rapido" userId="6392e7cb-395e-4fe7-bf42-5831cbef16a1" providerId="ADAL" clId="{2ACEC406-41D7-4F6F-8208-656FD853BDA9}" dt="2021-09-06T14:02:32.663" v="101"/>
          <ac:spMkLst>
            <pc:docMk/>
            <pc:sldMk cId="1093961598" sldId="307"/>
            <ac:spMk id="14" creationId="{B5F1F4F9-AC96-406E-AD63-70ED7449B9EC}"/>
          </ac:spMkLst>
        </pc:spChg>
        <pc:picChg chg="del">
          <ac:chgData name="Ilaria Rapido" userId="6392e7cb-395e-4fe7-bf42-5831cbef16a1" providerId="ADAL" clId="{2ACEC406-41D7-4F6F-8208-656FD853BDA9}" dt="2021-09-06T14:02:00.139" v="89" actId="478"/>
          <ac:picMkLst>
            <pc:docMk/>
            <pc:sldMk cId="1093961598" sldId="307"/>
            <ac:picMk id="5" creationId="{570CC63D-65F9-44D8-AD98-12D969D21177}"/>
          </ac:picMkLst>
        </pc:picChg>
        <pc:picChg chg="add mod">
          <ac:chgData name="Ilaria Rapido" userId="6392e7cb-395e-4fe7-bf42-5831cbef16a1" providerId="ADAL" clId="{2ACEC406-41D7-4F6F-8208-656FD853BDA9}" dt="2021-09-06T14:02:32.663" v="101"/>
          <ac:picMkLst>
            <pc:docMk/>
            <pc:sldMk cId="1093961598" sldId="307"/>
            <ac:picMk id="12" creationId="{0920B15D-BAB7-4B80-9D72-FDA2CECD6CAA}"/>
          </ac:picMkLst>
        </pc:picChg>
        <pc:picChg chg="add mod">
          <ac:chgData name="Ilaria Rapido" userId="6392e7cb-395e-4fe7-bf42-5831cbef16a1" providerId="ADAL" clId="{2ACEC406-41D7-4F6F-8208-656FD853BDA9}" dt="2021-09-06T14:02:47.571" v="110" actId="1036"/>
          <ac:picMkLst>
            <pc:docMk/>
            <pc:sldMk cId="1093961598" sldId="307"/>
            <ac:picMk id="15" creationId="{C3882A46-18BA-46A6-A06F-E825883C7D6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38D4-477B-9CA4-78FC9625C13A}"/>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38D4-477B-9CA4-78FC9625C13A}"/>
              </c:ext>
            </c:extLst>
          </c:dPt>
          <c:cat>
            <c:strRef>
              <c:f>Sheet1!$A$2:$A$3</c:f>
              <c:strCache>
                <c:ptCount val="2"/>
                <c:pt idx="0">
                  <c:v>1st Qtr</c:v>
                </c:pt>
                <c:pt idx="1">
                  <c:v>2nd Qtr</c:v>
                </c:pt>
              </c:strCache>
            </c:strRef>
          </c:cat>
          <c:val>
            <c:numRef>
              <c:f>Sheet1!$B$2:$B$3</c:f>
              <c:numCache>
                <c:formatCode>General</c:formatCode>
                <c:ptCount val="2"/>
                <c:pt idx="0">
                  <c:v>26</c:v>
                </c:pt>
                <c:pt idx="1">
                  <c:v>74</c:v>
                </c:pt>
              </c:numCache>
            </c:numRef>
          </c:val>
          <c:extLst>
            <c:ext xmlns:c16="http://schemas.microsoft.com/office/drawing/2014/chart" uri="{C3380CC4-5D6E-409C-BE32-E72D297353CC}">
              <c16:uniqueId val="{00000004-38D4-477B-9CA4-78FC9625C13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46F1-427F-8C4D-6894043994BD}"/>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46F1-427F-8C4D-6894043994BD}"/>
              </c:ext>
            </c:extLst>
          </c:dPt>
          <c:cat>
            <c:strRef>
              <c:f>Sheet1!$A$2:$A$3</c:f>
              <c:strCache>
                <c:ptCount val="2"/>
                <c:pt idx="0">
                  <c:v>1st Qtr</c:v>
                </c:pt>
                <c:pt idx="1">
                  <c:v>2nd Qtr</c:v>
                </c:pt>
              </c:strCache>
            </c:strRef>
          </c:cat>
          <c:val>
            <c:numRef>
              <c:f>Sheet1!$B$2:$B$3</c:f>
              <c:numCache>
                <c:formatCode>General</c:formatCode>
                <c:ptCount val="2"/>
                <c:pt idx="0">
                  <c:v>2</c:v>
                </c:pt>
                <c:pt idx="1">
                  <c:v>98</c:v>
                </c:pt>
              </c:numCache>
            </c:numRef>
          </c:val>
          <c:extLst>
            <c:ext xmlns:c16="http://schemas.microsoft.com/office/drawing/2014/chart" uri="{C3380CC4-5D6E-409C-BE32-E72D297353CC}">
              <c16:uniqueId val="{00000004-46F1-427F-8C4D-6894043994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05A1-47AB-88E0-BB6EEA729276}"/>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05A1-47AB-88E0-BB6EEA729276}"/>
              </c:ext>
            </c:extLst>
          </c:dPt>
          <c:cat>
            <c:strRef>
              <c:f>Sheet1!$A$2:$A$3</c:f>
              <c:strCache>
                <c:ptCount val="2"/>
                <c:pt idx="0">
                  <c:v>1st Qtr</c:v>
                </c:pt>
                <c:pt idx="1">
                  <c:v>2nd Qtr</c:v>
                </c:pt>
              </c:strCache>
            </c:strRef>
          </c:cat>
          <c:val>
            <c:numRef>
              <c:f>Sheet1!$B$2:$B$3</c:f>
              <c:numCache>
                <c:formatCode>General</c:formatCode>
                <c:ptCount val="2"/>
                <c:pt idx="0">
                  <c:v>15</c:v>
                </c:pt>
                <c:pt idx="1">
                  <c:v>74</c:v>
                </c:pt>
              </c:numCache>
            </c:numRef>
          </c:val>
          <c:extLst>
            <c:ext xmlns:c16="http://schemas.microsoft.com/office/drawing/2014/chart" uri="{C3380CC4-5D6E-409C-BE32-E72D297353CC}">
              <c16:uniqueId val="{00000004-05A1-47AB-88E0-BB6EEA7292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0AE7-46A6-9AB9-D2BFE995F91C}"/>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0AE7-46A6-9AB9-D2BFE995F91C}"/>
              </c:ext>
            </c:extLst>
          </c:dPt>
          <c:cat>
            <c:strRef>
              <c:f>Sheet1!$A$2:$A$3</c:f>
              <c:strCache>
                <c:ptCount val="2"/>
                <c:pt idx="0">
                  <c:v>1st Qtr</c:v>
                </c:pt>
                <c:pt idx="1">
                  <c:v>2nd Qtr</c:v>
                </c:pt>
              </c:strCache>
            </c:strRef>
          </c:cat>
          <c:val>
            <c:numRef>
              <c:f>Sheet1!$B$2:$B$3</c:f>
              <c:numCache>
                <c:formatCode>General</c:formatCode>
                <c:ptCount val="2"/>
                <c:pt idx="0">
                  <c:v>44</c:v>
                </c:pt>
                <c:pt idx="1">
                  <c:v>74</c:v>
                </c:pt>
              </c:numCache>
            </c:numRef>
          </c:val>
          <c:extLst>
            <c:ext xmlns:c16="http://schemas.microsoft.com/office/drawing/2014/chart" uri="{C3380CC4-5D6E-409C-BE32-E72D297353CC}">
              <c16:uniqueId val="{00000004-0AE7-46A6-9AB9-D2BFE995F9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6D5EC-3F94-489A-9055-6BBE6EA4363C}"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GB"/>
        </a:p>
      </dgm:t>
    </dgm:pt>
    <dgm:pt modelId="{8C7E3D85-269B-46A2-93C4-B6018B755559}">
      <dgm:prSet phldrT="[Text]" custT="1"/>
      <dgm:spPr/>
      <dgm:t>
        <a:bodyPr/>
        <a:lstStyle/>
        <a:p>
          <a:endParaRPr lang="es-CO" sz="1000" dirty="0"/>
        </a:p>
        <a:p>
          <a:r>
            <a:rPr lang="es-CO" sz="1000" dirty="0"/>
            <a:t>Dificultad para acceder a: </a:t>
          </a:r>
        </a:p>
        <a:p>
          <a:r>
            <a:rPr lang="es-CO" sz="1000" dirty="0"/>
            <a:t>Servicios psicológicos y de salud mental.</a:t>
          </a:r>
        </a:p>
        <a:p>
          <a:r>
            <a:rPr lang="es-CO" sz="1000" dirty="0"/>
            <a:t>Educación sexual y talleres de planificación familiar.</a:t>
          </a:r>
        </a:p>
        <a:p>
          <a:r>
            <a:rPr lang="es-CO" sz="1000" dirty="0"/>
            <a:t>Información sobre regularización y explotación laboral.</a:t>
          </a:r>
        </a:p>
        <a:p>
          <a:r>
            <a:rPr lang="es-CO" sz="1000" dirty="0"/>
            <a:t>Espacios seguros para jóvenes. </a:t>
          </a:r>
        </a:p>
        <a:p>
          <a:endParaRPr lang="es-CO" sz="1000" dirty="0"/>
        </a:p>
        <a:p>
          <a:r>
            <a:rPr lang="es-CO" sz="1000" dirty="0"/>
            <a:t>  </a:t>
          </a:r>
          <a:endParaRPr lang="en-GB" sz="1000" dirty="0"/>
        </a:p>
      </dgm:t>
    </dgm:pt>
    <dgm:pt modelId="{116C7ABC-9D4E-4E84-A0F2-68E0254F2AFD}" type="parTrans" cxnId="{DBB9C421-9019-40EA-96D3-0B31ACC9F15D}">
      <dgm:prSet/>
      <dgm:spPr/>
      <dgm:t>
        <a:bodyPr/>
        <a:lstStyle/>
        <a:p>
          <a:endParaRPr lang="en-GB"/>
        </a:p>
      </dgm:t>
    </dgm:pt>
    <dgm:pt modelId="{38D480DF-9F39-45B1-9D58-4D8BE2D8C5EA}" type="sibTrans" cxnId="{DBB9C421-9019-40EA-96D3-0B31ACC9F15D}">
      <dgm:prSet/>
      <dgm:spPr/>
      <dgm:t>
        <a:bodyPr/>
        <a:lstStyle/>
        <a:p>
          <a:endParaRPr lang="en-GB"/>
        </a:p>
      </dgm:t>
    </dgm:pt>
    <dgm:pt modelId="{852C55AE-8F5E-4D62-B8D5-9D8D3F48F8E9}">
      <dgm:prSet phldrT="[Text]" custT="1"/>
      <dgm:spPr/>
      <dgm:t>
        <a:bodyPr/>
        <a:lstStyle/>
        <a:p>
          <a:endParaRPr lang="es-CO" sz="1000" dirty="0"/>
        </a:p>
        <a:p>
          <a:r>
            <a:rPr lang="es-CO" sz="1000" dirty="0"/>
            <a:t>Uno de cada tres niños y niñas venezolanas se fue a la cama con hambre. </a:t>
          </a:r>
        </a:p>
        <a:p>
          <a:endParaRPr lang="es-CO" sz="1000" dirty="0"/>
        </a:p>
        <a:p>
          <a:r>
            <a:rPr lang="es-CO" sz="1000" dirty="0"/>
            <a:t>Seis de cada diez no estaban escolarizados</a:t>
          </a:r>
        </a:p>
        <a:p>
          <a:endParaRPr lang="es-CO" sz="1000" dirty="0"/>
        </a:p>
        <a:p>
          <a:r>
            <a:rPr lang="es-CO" sz="1000" dirty="0"/>
            <a:t>Uno de cada cuatro fue separado de sus dos progenitores. </a:t>
          </a:r>
          <a:endParaRPr lang="en-GB" sz="1000" dirty="0"/>
        </a:p>
      </dgm:t>
    </dgm:pt>
    <dgm:pt modelId="{D375AE3F-D441-40D0-8D4E-189368841190}" type="parTrans" cxnId="{E200A347-C7C9-471A-A21E-021469DF2D13}">
      <dgm:prSet/>
      <dgm:spPr/>
      <dgm:t>
        <a:bodyPr/>
        <a:lstStyle/>
        <a:p>
          <a:endParaRPr lang="en-GB"/>
        </a:p>
      </dgm:t>
    </dgm:pt>
    <dgm:pt modelId="{83AAED74-95C8-43D0-BD53-6DCEC287747C}" type="sibTrans" cxnId="{E200A347-C7C9-471A-A21E-021469DF2D13}">
      <dgm:prSet/>
      <dgm:spPr/>
      <dgm:t>
        <a:bodyPr/>
        <a:lstStyle/>
        <a:p>
          <a:endParaRPr lang="en-GB"/>
        </a:p>
      </dgm:t>
    </dgm:pt>
    <dgm:pt modelId="{5DF7DDA9-08C5-4EE9-B839-495410102EE2}">
      <dgm:prSet phldrT="[Text]" custT="1"/>
      <dgm:spPr/>
      <dgm:t>
        <a:bodyPr/>
        <a:lstStyle/>
        <a:p>
          <a:pPr>
            <a:spcAft>
              <a:spcPts val="400"/>
            </a:spcAft>
          </a:pPr>
          <a:r>
            <a:rPr lang="es-CO" sz="850" dirty="0"/>
            <a:t>Incidentes relacionados con la violencia basada en género incrementaron en un 50%. </a:t>
          </a:r>
        </a:p>
        <a:p>
          <a:pPr>
            <a:spcAft>
              <a:spcPts val="400"/>
            </a:spcAft>
          </a:pPr>
          <a:r>
            <a:rPr lang="es-CO" sz="850" dirty="0"/>
            <a:t>Mujeres y niñas enfrentaron barreras críticas para acceder a cuidados que salvan vidas. </a:t>
          </a:r>
        </a:p>
        <a:p>
          <a:pPr>
            <a:spcAft>
              <a:spcPts val="400"/>
            </a:spcAft>
          </a:pPr>
          <a:r>
            <a:rPr lang="es-CO" sz="850" dirty="0"/>
            <a:t>Mujeres están cada vez más expuestas a violencia por parte de sus parejas durante el confinamiento. </a:t>
          </a:r>
        </a:p>
        <a:p>
          <a:pPr>
            <a:spcAft>
              <a:spcPts val="400"/>
            </a:spcAft>
          </a:pPr>
          <a:r>
            <a:rPr lang="es-CO" sz="850" dirty="0"/>
            <a:t>La crisis económica afectó los recursos destinados a responder a la VBG. </a:t>
          </a:r>
        </a:p>
        <a:p>
          <a:pPr>
            <a:spcAft>
              <a:spcPts val="400"/>
            </a:spcAft>
          </a:pPr>
          <a:r>
            <a:rPr lang="es-CO" sz="850" dirty="0"/>
            <a:t>Las mujeres embarazadas y en periodo de lactancia son la población más afectada por los desalojos.  </a:t>
          </a:r>
        </a:p>
        <a:p>
          <a:pPr>
            <a:spcAft>
              <a:spcPts val="400"/>
            </a:spcAft>
          </a:pPr>
          <a:endParaRPr lang="es-CO" sz="850" dirty="0"/>
        </a:p>
        <a:p>
          <a:pPr>
            <a:spcAft>
              <a:spcPts val="400"/>
            </a:spcAft>
          </a:pPr>
          <a:endParaRPr lang="en-GB" sz="850" dirty="0"/>
        </a:p>
      </dgm:t>
    </dgm:pt>
    <dgm:pt modelId="{5AF7C388-8F00-47CA-A0D4-806342216284}" type="parTrans" cxnId="{3384DE6C-710F-44B1-A0CE-D2E0E7178E2E}">
      <dgm:prSet/>
      <dgm:spPr/>
      <dgm:t>
        <a:bodyPr/>
        <a:lstStyle/>
        <a:p>
          <a:endParaRPr lang="en-GB"/>
        </a:p>
      </dgm:t>
    </dgm:pt>
    <dgm:pt modelId="{F73D7F57-D3EC-4981-AC1B-C13A614C8222}" type="sibTrans" cxnId="{3384DE6C-710F-44B1-A0CE-D2E0E7178E2E}">
      <dgm:prSet/>
      <dgm:spPr/>
      <dgm:t>
        <a:bodyPr/>
        <a:lstStyle/>
        <a:p>
          <a:endParaRPr lang="en-GB"/>
        </a:p>
      </dgm:t>
    </dgm:pt>
    <dgm:pt modelId="{234E8390-C18B-4758-A580-07641A5622E6}">
      <dgm:prSet custT="1"/>
      <dgm:spPr/>
      <dgm:t>
        <a:bodyPr/>
        <a:lstStyle/>
        <a:p>
          <a:pPr>
            <a:spcAft>
              <a:spcPts val="600"/>
            </a:spcAft>
          </a:pPr>
          <a:r>
            <a:rPr lang="es-CO" sz="850" dirty="0"/>
            <a:t>Servicios adecuados a la cosmovisión de los pueblos. </a:t>
          </a:r>
        </a:p>
        <a:p>
          <a:pPr>
            <a:spcAft>
              <a:spcPts val="600"/>
            </a:spcAft>
          </a:pPr>
          <a:r>
            <a:rPr lang="en-GB" sz="850" dirty="0" err="1"/>
            <a:t>Servicios</a:t>
          </a:r>
          <a:r>
            <a:rPr lang="en-GB" sz="850" dirty="0"/>
            <a:t> de </a:t>
          </a:r>
          <a:r>
            <a:rPr lang="en-GB" sz="850" dirty="0" err="1"/>
            <a:t>traducción</a:t>
          </a:r>
          <a:r>
            <a:rPr lang="en-GB" sz="850" dirty="0"/>
            <a:t> en </a:t>
          </a:r>
          <a:r>
            <a:rPr lang="en-GB" sz="850" dirty="0" err="1"/>
            <a:t>países</a:t>
          </a:r>
          <a:r>
            <a:rPr lang="en-GB" sz="850" dirty="0"/>
            <a:t> de </a:t>
          </a:r>
          <a:r>
            <a:rPr lang="en-GB" sz="850" dirty="0" err="1"/>
            <a:t>habla</a:t>
          </a:r>
          <a:r>
            <a:rPr lang="en-GB" sz="850" dirty="0"/>
            <a:t> no </a:t>
          </a:r>
          <a:r>
            <a:rPr lang="en-GB" sz="850" dirty="0" err="1"/>
            <a:t>española</a:t>
          </a:r>
          <a:r>
            <a:rPr lang="en-GB" sz="850" dirty="0"/>
            <a:t>. </a:t>
          </a:r>
        </a:p>
        <a:p>
          <a:pPr>
            <a:spcAft>
              <a:spcPts val="600"/>
            </a:spcAft>
          </a:pPr>
          <a:r>
            <a:rPr lang="en-GB" sz="850" dirty="0" err="1"/>
            <a:t>Salud</a:t>
          </a:r>
          <a:r>
            <a:rPr lang="en-GB" sz="850" dirty="0"/>
            <a:t> mental y </a:t>
          </a:r>
          <a:r>
            <a:rPr lang="en-GB" sz="850" dirty="0" err="1"/>
            <a:t>manejo</a:t>
          </a:r>
          <a:r>
            <a:rPr lang="en-GB" sz="850" dirty="0"/>
            <a:t> de trauma. </a:t>
          </a:r>
        </a:p>
        <a:p>
          <a:pPr>
            <a:spcAft>
              <a:spcPts val="600"/>
            </a:spcAft>
          </a:pPr>
          <a:r>
            <a:rPr lang="en-GB" sz="850" dirty="0"/>
            <a:t> </a:t>
          </a:r>
          <a:r>
            <a:rPr lang="en-GB" sz="850" dirty="0" err="1"/>
            <a:t>Oferta</a:t>
          </a:r>
          <a:r>
            <a:rPr lang="en-GB" sz="850" dirty="0"/>
            <a:t> </a:t>
          </a:r>
          <a:r>
            <a:rPr lang="en-GB" sz="850" dirty="0" err="1"/>
            <a:t>educativa</a:t>
          </a:r>
          <a:r>
            <a:rPr lang="en-GB" sz="850" dirty="0"/>
            <a:t> en </a:t>
          </a:r>
          <a:r>
            <a:rPr lang="en-GB" sz="850" dirty="0" err="1"/>
            <a:t>condiciones</a:t>
          </a:r>
          <a:r>
            <a:rPr lang="en-GB" sz="850" dirty="0"/>
            <a:t> de </a:t>
          </a:r>
          <a:r>
            <a:rPr lang="en-GB" sz="850" dirty="0" err="1"/>
            <a:t>igualdad</a:t>
          </a:r>
          <a:r>
            <a:rPr lang="en-GB" sz="850" dirty="0"/>
            <a:t>. </a:t>
          </a:r>
        </a:p>
        <a:p>
          <a:pPr>
            <a:spcAft>
              <a:spcPts val="600"/>
            </a:spcAft>
          </a:pPr>
          <a:r>
            <a:rPr lang="en-GB" sz="850" dirty="0" err="1"/>
            <a:t>Discriminación</a:t>
          </a:r>
          <a:r>
            <a:rPr lang="en-GB" sz="850" dirty="0"/>
            <a:t> y </a:t>
          </a:r>
          <a:r>
            <a:rPr lang="en-GB" sz="850" dirty="0" err="1"/>
            <a:t>xenofobia</a:t>
          </a:r>
          <a:r>
            <a:rPr lang="en-GB" sz="850" dirty="0"/>
            <a:t>. </a:t>
          </a:r>
        </a:p>
        <a:p>
          <a:pPr>
            <a:spcAft>
              <a:spcPts val="600"/>
            </a:spcAft>
          </a:pPr>
          <a:r>
            <a:rPr lang="en-GB" sz="850" dirty="0"/>
            <a:t>Falta de </a:t>
          </a:r>
          <a:r>
            <a:rPr lang="en-GB" sz="850" dirty="0" err="1"/>
            <a:t>participación</a:t>
          </a:r>
          <a:r>
            <a:rPr lang="en-GB" sz="850" dirty="0"/>
            <a:t> en </a:t>
          </a:r>
          <a:r>
            <a:rPr lang="en-GB" sz="850" dirty="0" err="1"/>
            <a:t>temas</a:t>
          </a:r>
          <a:r>
            <a:rPr lang="en-GB" sz="850" dirty="0"/>
            <a:t> que les </a:t>
          </a:r>
          <a:r>
            <a:rPr lang="en-GB" sz="850" dirty="0" err="1"/>
            <a:t>afectan</a:t>
          </a:r>
          <a:r>
            <a:rPr lang="en-GB" sz="850" dirty="0"/>
            <a:t>. </a:t>
          </a:r>
        </a:p>
        <a:p>
          <a:pPr>
            <a:spcAft>
              <a:spcPts val="600"/>
            </a:spcAft>
          </a:pPr>
          <a:r>
            <a:rPr lang="en-GB" sz="850" dirty="0"/>
            <a:t>Falta de </a:t>
          </a:r>
          <a:r>
            <a:rPr lang="en-GB" sz="850" dirty="0" err="1"/>
            <a:t>propuestas</a:t>
          </a:r>
          <a:r>
            <a:rPr lang="en-GB" sz="850" dirty="0"/>
            <a:t> de </a:t>
          </a:r>
          <a:r>
            <a:rPr lang="en-GB" sz="850" dirty="0" err="1"/>
            <a:t>medios</a:t>
          </a:r>
          <a:r>
            <a:rPr lang="en-GB" sz="850" dirty="0"/>
            <a:t> de </a:t>
          </a:r>
          <a:r>
            <a:rPr lang="en-GB" sz="850" dirty="0" err="1"/>
            <a:t>vida</a:t>
          </a:r>
          <a:r>
            <a:rPr lang="en-GB" sz="850" dirty="0"/>
            <a:t> en </a:t>
          </a:r>
          <a:r>
            <a:rPr lang="en-GB" sz="850" dirty="0" err="1"/>
            <a:t>consideración</a:t>
          </a:r>
          <a:r>
            <a:rPr lang="en-GB" sz="850" dirty="0"/>
            <a:t> de las </a:t>
          </a:r>
          <a:r>
            <a:rPr lang="en-GB" sz="850" dirty="0" err="1"/>
            <a:t>prácticas</a:t>
          </a:r>
          <a:r>
            <a:rPr lang="en-GB" sz="850" dirty="0"/>
            <a:t> </a:t>
          </a:r>
          <a:r>
            <a:rPr lang="en-GB" sz="850" dirty="0" err="1"/>
            <a:t>culturales</a:t>
          </a:r>
          <a:r>
            <a:rPr lang="en-GB" sz="850" dirty="0"/>
            <a:t> y </a:t>
          </a:r>
          <a:r>
            <a:rPr lang="en-GB" sz="850" dirty="0" err="1"/>
            <a:t>ancestrales</a:t>
          </a:r>
          <a:r>
            <a:rPr lang="en-GB" sz="850" dirty="0"/>
            <a:t>. </a:t>
          </a:r>
        </a:p>
        <a:p>
          <a:pPr>
            <a:spcAft>
              <a:spcPts val="600"/>
            </a:spcAft>
          </a:pPr>
          <a:endParaRPr lang="en-GB" sz="850" dirty="0"/>
        </a:p>
        <a:p>
          <a:pPr>
            <a:spcAft>
              <a:spcPts val="600"/>
            </a:spcAft>
          </a:pPr>
          <a:endParaRPr lang="en-GB" sz="850" dirty="0"/>
        </a:p>
      </dgm:t>
    </dgm:pt>
    <dgm:pt modelId="{68001812-F30A-409D-A13A-18957AD46F9A}" type="parTrans" cxnId="{39BF690E-C0B2-4D85-9197-ACB08342E584}">
      <dgm:prSet/>
      <dgm:spPr/>
      <dgm:t>
        <a:bodyPr/>
        <a:lstStyle/>
        <a:p>
          <a:endParaRPr lang="en-GB"/>
        </a:p>
      </dgm:t>
    </dgm:pt>
    <dgm:pt modelId="{39E40F4B-133B-4160-848B-E7AEEB88FCBA}" type="sibTrans" cxnId="{39BF690E-C0B2-4D85-9197-ACB08342E584}">
      <dgm:prSet/>
      <dgm:spPr/>
      <dgm:t>
        <a:bodyPr/>
        <a:lstStyle/>
        <a:p>
          <a:endParaRPr lang="en-GB"/>
        </a:p>
      </dgm:t>
    </dgm:pt>
    <dgm:pt modelId="{7353C7E1-BA9B-47BB-9CD6-A253AD6A96E1}">
      <dgm:prSet custT="1"/>
      <dgm:spPr/>
      <dgm:t>
        <a:bodyPr/>
        <a:lstStyle/>
        <a:p>
          <a:endParaRPr lang="es-CO" sz="800" dirty="0"/>
        </a:p>
        <a:p>
          <a:endParaRPr lang="es-CO" sz="900" dirty="0"/>
        </a:p>
        <a:p>
          <a:endParaRPr lang="es-CO" sz="900" dirty="0"/>
        </a:p>
        <a:p>
          <a:r>
            <a:rPr lang="es-CO" sz="900" dirty="0"/>
            <a:t>Falta de acceso a servicios de salud mental. </a:t>
          </a:r>
        </a:p>
        <a:p>
          <a:endParaRPr lang="es-CO" sz="900" dirty="0"/>
        </a:p>
        <a:p>
          <a:r>
            <a:rPr lang="es-CO" sz="900" dirty="0"/>
            <a:t>Acceso prioritario a planes de vacunación COVID-19.</a:t>
          </a:r>
        </a:p>
        <a:p>
          <a:endParaRPr lang="es-CO" sz="900" dirty="0"/>
        </a:p>
        <a:p>
          <a:r>
            <a:rPr lang="es-CO" sz="900" dirty="0"/>
            <a:t>Seguimiento médico a personas embarazadas. </a:t>
          </a:r>
        </a:p>
        <a:p>
          <a:endParaRPr lang="es-CO" sz="800" dirty="0"/>
        </a:p>
        <a:p>
          <a:endParaRPr lang="en-GB" sz="800" dirty="0"/>
        </a:p>
      </dgm:t>
    </dgm:pt>
    <dgm:pt modelId="{CB80C6F0-3A1C-4CC4-A257-508BB622F23C}" type="parTrans" cxnId="{28E4C925-9B6F-4FE7-A9C0-482ED89642B1}">
      <dgm:prSet/>
      <dgm:spPr/>
      <dgm:t>
        <a:bodyPr/>
        <a:lstStyle/>
        <a:p>
          <a:endParaRPr lang="en-GB"/>
        </a:p>
      </dgm:t>
    </dgm:pt>
    <dgm:pt modelId="{ACF53EAF-5D0D-46FA-AD1F-663475674A2D}" type="sibTrans" cxnId="{28E4C925-9B6F-4FE7-A9C0-482ED89642B1}">
      <dgm:prSet/>
      <dgm:spPr/>
      <dgm:t>
        <a:bodyPr/>
        <a:lstStyle/>
        <a:p>
          <a:endParaRPr lang="en-GB"/>
        </a:p>
      </dgm:t>
    </dgm:pt>
    <dgm:pt modelId="{2C88E920-06F2-451B-8B25-A877D10B4580}" type="pres">
      <dgm:prSet presAssocID="{0A56D5EC-3F94-489A-9055-6BBE6EA4363C}" presName="Name0" presStyleCnt="0">
        <dgm:presLayoutVars>
          <dgm:dir/>
          <dgm:resizeHandles val="exact"/>
        </dgm:presLayoutVars>
      </dgm:prSet>
      <dgm:spPr/>
    </dgm:pt>
    <dgm:pt modelId="{4423D1EC-9F06-4A91-A39C-B3E2988828CD}" type="pres">
      <dgm:prSet presAssocID="{0A56D5EC-3F94-489A-9055-6BBE6EA4363C}" presName="bkgdShp" presStyleLbl="alignAccFollowNode1" presStyleIdx="0" presStyleCnt="1" custScaleY="53413" custLinFactNeighborX="826" custLinFactNeighborY="2348"/>
      <dgm:spPr/>
    </dgm:pt>
    <dgm:pt modelId="{7FCAAD43-20B7-428C-8083-ACBFC6BC2328}" type="pres">
      <dgm:prSet presAssocID="{0A56D5EC-3F94-489A-9055-6BBE6EA4363C}" presName="linComp" presStyleCnt="0"/>
      <dgm:spPr/>
    </dgm:pt>
    <dgm:pt modelId="{D19770C8-D95D-46EE-8799-731BD97FA6ED}" type="pres">
      <dgm:prSet presAssocID="{8C7E3D85-269B-46A2-93C4-B6018B755559}" presName="compNode" presStyleCnt="0"/>
      <dgm:spPr/>
    </dgm:pt>
    <dgm:pt modelId="{19112053-94DE-4074-9257-F122C01266F8}" type="pres">
      <dgm:prSet presAssocID="{8C7E3D85-269B-46A2-93C4-B6018B755559}" presName="node" presStyleLbl="node1" presStyleIdx="0" presStyleCnt="5" custScaleX="107922" custScaleY="122364">
        <dgm:presLayoutVars>
          <dgm:bulletEnabled val="1"/>
        </dgm:presLayoutVars>
      </dgm:prSet>
      <dgm:spPr/>
    </dgm:pt>
    <dgm:pt modelId="{0A564A5F-D44C-4C88-9067-F01248EAC09F}" type="pres">
      <dgm:prSet presAssocID="{8C7E3D85-269B-46A2-93C4-B6018B755559}" presName="invisiNode" presStyleLbl="node1" presStyleIdx="0" presStyleCnt="5"/>
      <dgm:spPr/>
    </dgm:pt>
    <dgm:pt modelId="{F971D562-036A-436E-AF27-A7C2ABD7F143}" type="pres">
      <dgm:prSet presAssocID="{8C7E3D85-269B-46A2-93C4-B6018B755559}" presName="imagNode" presStyleLbl="fgImgPlace1" presStyleIdx="0" presStyleCnt="5" custScaleY="72836" custLinFactNeighborX="1529" custLinFactNeighborY="-786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6FEB7580-6C88-48CF-9B16-EF9DA7F4F78C}" type="pres">
      <dgm:prSet presAssocID="{38D480DF-9F39-45B1-9D58-4D8BE2D8C5EA}" presName="sibTrans" presStyleLbl="sibTrans2D1" presStyleIdx="0" presStyleCnt="0"/>
      <dgm:spPr/>
    </dgm:pt>
    <dgm:pt modelId="{602A2364-506A-4CA5-A103-30C188087DC1}" type="pres">
      <dgm:prSet presAssocID="{852C55AE-8F5E-4D62-B8D5-9D8D3F48F8E9}" presName="compNode" presStyleCnt="0"/>
      <dgm:spPr/>
    </dgm:pt>
    <dgm:pt modelId="{124F5544-2CC1-4A6B-B407-BC27DF7D9ADB}" type="pres">
      <dgm:prSet presAssocID="{852C55AE-8F5E-4D62-B8D5-9D8D3F48F8E9}" presName="node" presStyleLbl="node1" presStyleIdx="1" presStyleCnt="5" custScaleX="101470" custScaleY="122364">
        <dgm:presLayoutVars>
          <dgm:bulletEnabled val="1"/>
        </dgm:presLayoutVars>
      </dgm:prSet>
      <dgm:spPr/>
    </dgm:pt>
    <dgm:pt modelId="{F5240A3B-861A-4A5A-8719-F972E3CEAD85}" type="pres">
      <dgm:prSet presAssocID="{852C55AE-8F5E-4D62-B8D5-9D8D3F48F8E9}" presName="invisiNode" presStyleLbl="node1" presStyleIdx="1" presStyleCnt="5"/>
      <dgm:spPr/>
    </dgm:pt>
    <dgm:pt modelId="{CE56FCB7-40C2-4039-AB9D-ACE2F31360A6}" type="pres">
      <dgm:prSet presAssocID="{852C55AE-8F5E-4D62-B8D5-9D8D3F48F8E9}" presName="imagNode" presStyleLbl="fgImgPlace1" presStyleIdx="1" presStyleCnt="5" custScaleY="72836" custLinFactNeighborX="1890" custLinFactNeighborY="-6410"/>
      <dgm:spPr>
        <a:blipFill>
          <a:blip xmlns:r="http://schemas.openxmlformats.org/officeDocument/2006/relationships" r:embed="rId2"/>
          <a:srcRect/>
          <a:stretch>
            <a:fillRect t="-4000" b="-4000"/>
          </a:stretch>
        </a:blipFill>
      </dgm:spPr>
    </dgm:pt>
    <dgm:pt modelId="{72A40678-AB98-4531-ADB5-44C5A5E3D7A7}" type="pres">
      <dgm:prSet presAssocID="{83AAED74-95C8-43D0-BD53-6DCEC287747C}" presName="sibTrans" presStyleLbl="sibTrans2D1" presStyleIdx="0" presStyleCnt="0"/>
      <dgm:spPr/>
    </dgm:pt>
    <dgm:pt modelId="{70B111DA-DC59-4230-9DBD-48F0F60B1733}" type="pres">
      <dgm:prSet presAssocID="{5DF7DDA9-08C5-4EE9-B839-495410102EE2}" presName="compNode" presStyleCnt="0"/>
      <dgm:spPr/>
    </dgm:pt>
    <dgm:pt modelId="{3B158C6B-1995-4678-B0B7-B7B18A8E018B}" type="pres">
      <dgm:prSet presAssocID="{5DF7DDA9-08C5-4EE9-B839-495410102EE2}" presName="node" presStyleLbl="node1" presStyleIdx="2" presStyleCnt="5" custScaleX="102198" custScaleY="122364">
        <dgm:presLayoutVars>
          <dgm:bulletEnabled val="1"/>
        </dgm:presLayoutVars>
      </dgm:prSet>
      <dgm:spPr/>
    </dgm:pt>
    <dgm:pt modelId="{89CE0CF2-EEDC-4F8D-9951-8F35C7E0BCD9}" type="pres">
      <dgm:prSet presAssocID="{5DF7DDA9-08C5-4EE9-B839-495410102EE2}" presName="invisiNode" presStyleLbl="node1" presStyleIdx="2" presStyleCnt="5"/>
      <dgm:spPr/>
    </dgm:pt>
    <dgm:pt modelId="{3660A873-128D-47EE-8C1F-D7A66510FCAA}" type="pres">
      <dgm:prSet presAssocID="{5DF7DDA9-08C5-4EE9-B839-495410102EE2}" presName="imagNode" presStyleLbl="fgImgPlace1" presStyleIdx="2" presStyleCnt="5" custScaleY="72836" custLinFactNeighborX="-1277" custLinFactNeighborY="-496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pt>
    <dgm:pt modelId="{52B892E4-859C-4294-A327-D407BCE55D33}" type="pres">
      <dgm:prSet presAssocID="{F73D7F57-D3EC-4981-AC1B-C13A614C8222}" presName="sibTrans" presStyleLbl="sibTrans2D1" presStyleIdx="0" presStyleCnt="0"/>
      <dgm:spPr/>
    </dgm:pt>
    <dgm:pt modelId="{93E106B9-6D4A-4A32-8326-AB823370E332}" type="pres">
      <dgm:prSet presAssocID="{234E8390-C18B-4758-A580-07641A5622E6}" presName="compNode" presStyleCnt="0"/>
      <dgm:spPr/>
    </dgm:pt>
    <dgm:pt modelId="{CF393F90-2569-4F92-A2BA-B71AB7C2B88E}" type="pres">
      <dgm:prSet presAssocID="{234E8390-C18B-4758-A580-07641A5622E6}" presName="node" presStyleLbl="node1" presStyleIdx="3" presStyleCnt="5" custScaleX="103993" custScaleY="122364">
        <dgm:presLayoutVars>
          <dgm:bulletEnabled val="1"/>
        </dgm:presLayoutVars>
      </dgm:prSet>
      <dgm:spPr/>
    </dgm:pt>
    <dgm:pt modelId="{04522DCB-2E4C-4E84-BCBC-5D5E24CB57DF}" type="pres">
      <dgm:prSet presAssocID="{234E8390-C18B-4758-A580-07641A5622E6}" presName="invisiNode" presStyleLbl="node1" presStyleIdx="3" presStyleCnt="5"/>
      <dgm:spPr/>
    </dgm:pt>
    <dgm:pt modelId="{8DE1E1BC-3976-4B91-8D10-D55F87266C38}" type="pres">
      <dgm:prSet presAssocID="{234E8390-C18B-4758-A580-07641A5622E6}" presName="imagNode" presStyleLbl="fgImgPlace1" presStyleIdx="3" presStyleCnt="5" custScaleY="72836" custLinFactNeighborX="86" custLinFactNeighborY="-496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1000" b="-11000"/>
          </a:stretch>
        </a:blipFill>
      </dgm:spPr>
    </dgm:pt>
    <dgm:pt modelId="{FD1D57B2-CAEB-44A3-A2F3-BE1A83B5A24E}" type="pres">
      <dgm:prSet presAssocID="{39E40F4B-133B-4160-848B-E7AEEB88FCBA}" presName="sibTrans" presStyleLbl="sibTrans2D1" presStyleIdx="0" presStyleCnt="0"/>
      <dgm:spPr/>
    </dgm:pt>
    <dgm:pt modelId="{8E68D359-7E61-4C00-A6BC-62C47134977B}" type="pres">
      <dgm:prSet presAssocID="{7353C7E1-BA9B-47BB-9CD6-A253AD6A96E1}" presName="compNode" presStyleCnt="0"/>
      <dgm:spPr/>
    </dgm:pt>
    <dgm:pt modelId="{3147140F-E561-4DAB-AD7D-A0577EB97E9C}" type="pres">
      <dgm:prSet presAssocID="{7353C7E1-BA9B-47BB-9CD6-A253AD6A96E1}" presName="node" presStyleLbl="node1" presStyleIdx="4" presStyleCnt="5" custScaleX="107803" custScaleY="122364">
        <dgm:presLayoutVars>
          <dgm:bulletEnabled val="1"/>
        </dgm:presLayoutVars>
      </dgm:prSet>
      <dgm:spPr/>
    </dgm:pt>
    <dgm:pt modelId="{3EFE1E48-E1A8-4C3C-B729-F97077479BE8}" type="pres">
      <dgm:prSet presAssocID="{7353C7E1-BA9B-47BB-9CD6-A253AD6A96E1}" presName="invisiNode" presStyleLbl="node1" presStyleIdx="4" presStyleCnt="5"/>
      <dgm:spPr/>
    </dgm:pt>
    <dgm:pt modelId="{360C8164-2AB4-4CBC-A80D-D13CCC96C31F}" type="pres">
      <dgm:prSet presAssocID="{7353C7E1-BA9B-47BB-9CD6-A253AD6A96E1}" presName="imagNode" presStyleLbl="fgImgPlace1" presStyleIdx="4" presStyleCnt="5" custScaleY="72836" custLinFactNeighborX="1144" custLinFactNeighborY="-496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dgm:spPr>
    </dgm:pt>
  </dgm:ptLst>
  <dgm:cxnLst>
    <dgm:cxn modelId="{0AA08309-F05E-425B-BBF5-B75DAFA902DD}" type="presOf" srcId="{8C7E3D85-269B-46A2-93C4-B6018B755559}" destId="{19112053-94DE-4074-9257-F122C01266F8}" srcOrd="0" destOrd="0" presId="urn:microsoft.com/office/officeart/2005/8/layout/pList2"/>
    <dgm:cxn modelId="{39BF690E-C0B2-4D85-9197-ACB08342E584}" srcId="{0A56D5EC-3F94-489A-9055-6BBE6EA4363C}" destId="{234E8390-C18B-4758-A580-07641A5622E6}" srcOrd="3" destOrd="0" parTransId="{68001812-F30A-409D-A13A-18957AD46F9A}" sibTransId="{39E40F4B-133B-4160-848B-E7AEEB88FCBA}"/>
    <dgm:cxn modelId="{B416B71F-23DB-4295-BAA3-BEBECD0BB877}" type="presOf" srcId="{7353C7E1-BA9B-47BB-9CD6-A253AD6A96E1}" destId="{3147140F-E561-4DAB-AD7D-A0577EB97E9C}" srcOrd="0" destOrd="0" presId="urn:microsoft.com/office/officeart/2005/8/layout/pList2"/>
    <dgm:cxn modelId="{DBB9C421-9019-40EA-96D3-0B31ACC9F15D}" srcId="{0A56D5EC-3F94-489A-9055-6BBE6EA4363C}" destId="{8C7E3D85-269B-46A2-93C4-B6018B755559}" srcOrd="0" destOrd="0" parTransId="{116C7ABC-9D4E-4E84-A0F2-68E0254F2AFD}" sibTransId="{38D480DF-9F39-45B1-9D58-4D8BE2D8C5EA}"/>
    <dgm:cxn modelId="{28E4C925-9B6F-4FE7-A9C0-482ED89642B1}" srcId="{0A56D5EC-3F94-489A-9055-6BBE6EA4363C}" destId="{7353C7E1-BA9B-47BB-9CD6-A253AD6A96E1}" srcOrd="4" destOrd="0" parTransId="{CB80C6F0-3A1C-4CC4-A257-508BB622F23C}" sibTransId="{ACF53EAF-5D0D-46FA-AD1F-663475674A2D}"/>
    <dgm:cxn modelId="{418DE436-A14C-4E2D-B76D-9F36D54C368A}" type="presOf" srcId="{852C55AE-8F5E-4D62-B8D5-9D8D3F48F8E9}" destId="{124F5544-2CC1-4A6B-B407-BC27DF7D9ADB}" srcOrd="0" destOrd="0" presId="urn:microsoft.com/office/officeart/2005/8/layout/pList2"/>
    <dgm:cxn modelId="{1EF8B55C-9753-4C93-97B6-17E359A1001D}" type="presOf" srcId="{F73D7F57-D3EC-4981-AC1B-C13A614C8222}" destId="{52B892E4-859C-4294-A327-D407BCE55D33}" srcOrd="0" destOrd="0" presId="urn:microsoft.com/office/officeart/2005/8/layout/pList2"/>
    <dgm:cxn modelId="{DC2A7441-CCBD-4409-A031-764D88EFF4C1}" type="presOf" srcId="{39E40F4B-133B-4160-848B-E7AEEB88FCBA}" destId="{FD1D57B2-CAEB-44A3-A2F3-BE1A83B5A24E}" srcOrd="0" destOrd="0" presId="urn:microsoft.com/office/officeart/2005/8/layout/pList2"/>
    <dgm:cxn modelId="{06334444-AEEE-4B68-8756-AE36E170EE4E}" type="presOf" srcId="{0A56D5EC-3F94-489A-9055-6BBE6EA4363C}" destId="{2C88E920-06F2-451B-8B25-A877D10B4580}" srcOrd="0" destOrd="0" presId="urn:microsoft.com/office/officeart/2005/8/layout/pList2"/>
    <dgm:cxn modelId="{E200A347-C7C9-471A-A21E-021469DF2D13}" srcId="{0A56D5EC-3F94-489A-9055-6BBE6EA4363C}" destId="{852C55AE-8F5E-4D62-B8D5-9D8D3F48F8E9}" srcOrd="1" destOrd="0" parTransId="{D375AE3F-D441-40D0-8D4E-189368841190}" sibTransId="{83AAED74-95C8-43D0-BD53-6DCEC287747C}"/>
    <dgm:cxn modelId="{3384DE6C-710F-44B1-A0CE-D2E0E7178E2E}" srcId="{0A56D5EC-3F94-489A-9055-6BBE6EA4363C}" destId="{5DF7DDA9-08C5-4EE9-B839-495410102EE2}" srcOrd="2" destOrd="0" parTransId="{5AF7C388-8F00-47CA-A0D4-806342216284}" sibTransId="{F73D7F57-D3EC-4981-AC1B-C13A614C8222}"/>
    <dgm:cxn modelId="{69903F59-076E-487B-952E-F7F1605928D3}" type="presOf" srcId="{234E8390-C18B-4758-A580-07641A5622E6}" destId="{CF393F90-2569-4F92-A2BA-B71AB7C2B88E}" srcOrd="0" destOrd="0" presId="urn:microsoft.com/office/officeart/2005/8/layout/pList2"/>
    <dgm:cxn modelId="{58182D90-45AC-4906-88CA-39D94F75D11A}" type="presOf" srcId="{38D480DF-9F39-45B1-9D58-4D8BE2D8C5EA}" destId="{6FEB7580-6C88-48CF-9B16-EF9DA7F4F78C}" srcOrd="0" destOrd="0" presId="urn:microsoft.com/office/officeart/2005/8/layout/pList2"/>
    <dgm:cxn modelId="{1718A4A1-00B3-469F-B54E-DEB4092AF2D1}" type="presOf" srcId="{83AAED74-95C8-43D0-BD53-6DCEC287747C}" destId="{72A40678-AB98-4531-ADB5-44C5A5E3D7A7}" srcOrd="0" destOrd="0" presId="urn:microsoft.com/office/officeart/2005/8/layout/pList2"/>
    <dgm:cxn modelId="{C1233CF0-F952-4FB2-94DF-24DDE338ACF5}" type="presOf" srcId="{5DF7DDA9-08C5-4EE9-B839-495410102EE2}" destId="{3B158C6B-1995-4678-B0B7-B7B18A8E018B}" srcOrd="0" destOrd="0" presId="urn:microsoft.com/office/officeart/2005/8/layout/pList2"/>
    <dgm:cxn modelId="{08D80D89-2A0D-48E9-9315-91FA5272E482}" type="presParOf" srcId="{2C88E920-06F2-451B-8B25-A877D10B4580}" destId="{4423D1EC-9F06-4A91-A39C-B3E2988828CD}" srcOrd="0" destOrd="0" presId="urn:microsoft.com/office/officeart/2005/8/layout/pList2"/>
    <dgm:cxn modelId="{17FC1FF4-55F3-409A-B843-2C69213AE29E}" type="presParOf" srcId="{2C88E920-06F2-451B-8B25-A877D10B4580}" destId="{7FCAAD43-20B7-428C-8083-ACBFC6BC2328}" srcOrd="1" destOrd="0" presId="urn:microsoft.com/office/officeart/2005/8/layout/pList2"/>
    <dgm:cxn modelId="{10F25B35-6DB0-42AC-B58E-F7508F5A64C3}" type="presParOf" srcId="{7FCAAD43-20B7-428C-8083-ACBFC6BC2328}" destId="{D19770C8-D95D-46EE-8799-731BD97FA6ED}" srcOrd="0" destOrd="0" presId="urn:microsoft.com/office/officeart/2005/8/layout/pList2"/>
    <dgm:cxn modelId="{527CFDAB-C356-4F96-A929-AB7E38586ACF}" type="presParOf" srcId="{D19770C8-D95D-46EE-8799-731BD97FA6ED}" destId="{19112053-94DE-4074-9257-F122C01266F8}" srcOrd="0" destOrd="0" presId="urn:microsoft.com/office/officeart/2005/8/layout/pList2"/>
    <dgm:cxn modelId="{AAFFC814-3D1A-4841-B502-1D0470596D5D}" type="presParOf" srcId="{D19770C8-D95D-46EE-8799-731BD97FA6ED}" destId="{0A564A5F-D44C-4C88-9067-F01248EAC09F}" srcOrd="1" destOrd="0" presId="urn:microsoft.com/office/officeart/2005/8/layout/pList2"/>
    <dgm:cxn modelId="{2C99341E-AB45-4D07-BC4B-F57DCDC2197D}" type="presParOf" srcId="{D19770C8-D95D-46EE-8799-731BD97FA6ED}" destId="{F971D562-036A-436E-AF27-A7C2ABD7F143}" srcOrd="2" destOrd="0" presId="urn:microsoft.com/office/officeart/2005/8/layout/pList2"/>
    <dgm:cxn modelId="{F2F4AC20-9B1C-4679-B3CF-D270A2635C84}" type="presParOf" srcId="{7FCAAD43-20B7-428C-8083-ACBFC6BC2328}" destId="{6FEB7580-6C88-48CF-9B16-EF9DA7F4F78C}" srcOrd="1" destOrd="0" presId="urn:microsoft.com/office/officeart/2005/8/layout/pList2"/>
    <dgm:cxn modelId="{6825146C-EA4A-4540-9687-E188414BBE1E}" type="presParOf" srcId="{7FCAAD43-20B7-428C-8083-ACBFC6BC2328}" destId="{602A2364-506A-4CA5-A103-30C188087DC1}" srcOrd="2" destOrd="0" presId="urn:microsoft.com/office/officeart/2005/8/layout/pList2"/>
    <dgm:cxn modelId="{2B7A795E-8FFE-41A8-9892-8C87DB2BD2AC}" type="presParOf" srcId="{602A2364-506A-4CA5-A103-30C188087DC1}" destId="{124F5544-2CC1-4A6B-B407-BC27DF7D9ADB}" srcOrd="0" destOrd="0" presId="urn:microsoft.com/office/officeart/2005/8/layout/pList2"/>
    <dgm:cxn modelId="{49ABEE0C-8A0F-474C-B3C2-3B0CB8D2A10B}" type="presParOf" srcId="{602A2364-506A-4CA5-A103-30C188087DC1}" destId="{F5240A3B-861A-4A5A-8719-F972E3CEAD85}" srcOrd="1" destOrd="0" presId="urn:microsoft.com/office/officeart/2005/8/layout/pList2"/>
    <dgm:cxn modelId="{970B8457-82D7-4614-B7FC-FFDDCC8A3413}" type="presParOf" srcId="{602A2364-506A-4CA5-A103-30C188087DC1}" destId="{CE56FCB7-40C2-4039-AB9D-ACE2F31360A6}" srcOrd="2" destOrd="0" presId="urn:microsoft.com/office/officeart/2005/8/layout/pList2"/>
    <dgm:cxn modelId="{6DF4FBBF-635F-460F-8A6A-6FAB6241476C}" type="presParOf" srcId="{7FCAAD43-20B7-428C-8083-ACBFC6BC2328}" destId="{72A40678-AB98-4531-ADB5-44C5A5E3D7A7}" srcOrd="3" destOrd="0" presId="urn:microsoft.com/office/officeart/2005/8/layout/pList2"/>
    <dgm:cxn modelId="{34A90756-01A0-41D0-9FBA-01B6C49E4B04}" type="presParOf" srcId="{7FCAAD43-20B7-428C-8083-ACBFC6BC2328}" destId="{70B111DA-DC59-4230-9DBD-48F0F60B1733}" srcOrd="4" destOrd="0" presId="urn:microsoft.com/office/officeart/2005/8/layout/pList2"/>
    <dgm:cxn modelId="{E92814A1-9B88-48DB-9E01-55A3A55BF595}" type="presParOf" srcId="{70B111DA-DC59-4230-9DBD-48F0F60B1733}" destId="{3B158C6B-1995-4678-B0B7-B7B18A8E018B}" srcOrd="0" destOrd="0" presId="urn:microsoft.com/office/officeart/2005/8/layout/pList2"/>
    <dgm:cxn modelId="{2DEF63F0-EF9B-4ED3-820E-8706B6C5BDCD}" type="presParOf" srcId="{70B111DA-DC59-4230-9DBD-48F0F60B1733}" destId="{89CE0CF2-EEDC-4F8D-9951-8F35C7E0BCD9}" srcOrd="1" destOrd="0" presId="urn:microsoft.com/office/officeart/2005/8/layout/pList2"/>
    <dgm:cxn modelId="{C2E13D42-5436-4056-95F5-D88C4FE79512}" type="presParOf" srcId="{70B111DA-DC59-4230-9DBD-48F0F60B1733}" destId="{3660A873-128D-47EE-8C1F-D7A66510FCAA}" srcOrd="2" destOrd="0" presId="urn:microsoft.com/office/officeart/2005/8/layout/pList2"/>
    <dgm:cxn modelId="{66A30A0C-D810-403D-AEC9-496510C28BF5}" type="presParOf" srcId="{7FCAAD43-20B7-428C-8083-ACBFC6BC2328}" destId="{52B892E4-859C-4294-A327-D407BCE55D33}" srcOrd="5" destOrd="0" presId="urn:microsoft.com/office/officeart/2005/8/layout/pList2"/>
    <dgm:cxn modelId="{466E4C0D-25F7-440B-B7C2-F9EAB6B374CF}" type="presParOf" srcId="{7FCAAD43-20B7-428C-8083-ACBFC6BC2328}" destId="{93E106B9-6D4A-4A32-8326-AB823370E332}" srcOrd="6" destOrd="0" presId="urn:microsoft.com/office/officeart/2005/8/layout/pList2"/>
    <dgm:cxn modelId="{0819E986-505E-4E6A-A308-3F5D4D127D21}" type="presParOf" srcId="{93E106B9-6D4A-4A32-8326-AB823370E332}" destId="{CF393F90-2569-4F92-A2BA-B71AB7C2B88E}" srcOrd="0" destOrd="0" presId="urn:microsoft.com/office/officeart/2005/8/layout/pList2"/>
    <dgm:cxn modelId="{086799D7-6DF8-4BF3-B368-7FA8D2426786}" type="presParOf" srcId="{93E106B9-6D4A-4A32-8326-AB823370E332}" destId="{04522DCB-2E4C-4E84-BCBC-5D5E24CB57DF}" srcOrd="1" destOrd="0" presId="urn:microsoft.com/office/officeart/2005/8/layout/pList2"/>
    <dgm:cxn modelId="{9D1C48CF-832A-44EB-8D89-018D5F76848D}" type="presParOf" srcId="{93E106B9-6D4A-4A32-8326-AB823370E332}" destId="{8DE1E1BC-3976-4B91-8D10-D55F87266C38}" srcOrd="2" destOrd="0" presId="urn:microsoft.com/office/officeart/2005/8/layout/pList2"/>
    <dgm:cxn modelId="{F407564D-6923-4114-AAB2-87C3A7ACBF45}" type="presParOf" srcId="{7FCAAD43-20B7-428C-8083-ACBFC6BC2328}" destId="{FD1D57B2-CAEB-44A3-A2F3-BE1A83B5A24E}" srcOrd="7" destOrd="0" presId="urn:microsoft.com/office/officeart/2005/8/layout/pList2"/>
    <dgm:cxn modelId="{633FB7A8-FA6C-4D6E-A396-E18C42740C18}" type="presParOf" srcId="{7FCAAD43-20B7-428C-8083-ACBFC6BC2328}" destId="{8E68D359-7E61-4C00-A6BC-62C47134977B}" srcOrd="8" destOrd="0" presId="urn:microsoft.com/office/officeart/2005/8/layout/pList2"/>
    <dgm:cxn modelId="{C89FB042-DF81-431F-9924-E5280BF91D36}" type="presParOf" srcId="{8E68D359-7E61-4C00-A6BC-62C47134977B}" destId="{3147140F-E561-4DAB-AD7D-A0577EB97E9C}" srcOrd="0" destOrd="0" presId="urn:microsoft.com/office/officeart/2005/8/layout/pList2"/>
    <dgm:cxn modelId="{65A05E7E-9ECE-48DA-A604-7525DED00E8C}" type="presParOf" srcId="{8E68D359-7E61-4C00-A6BC-62C47134977B}" destId="{3EFE1E48-E1A8-4C3C-B729-F97077479BE8}" srcOrd="1" destOrd="0" presId="urn:microsoft.com/office/officeart/2005/8/layout/pList2"/>
    <dgm:cxn modelId="{29D32011-A1D7-4216-94A0-535435002DCC}" type="presParOf" srcId="{8E68D359-7E61-4C00-A6BC-62C47134977B}" destId="{360C8164-2AB4-4CBC-A80D-D13CCC96C31F}"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3D1EC-9F06-4A91-A39C-B3E2988828CD}">
      <dsp:nvSpPr>
        <dsp:cNvPr id="0" name=""/>
        <dsp:cNvSpPr/>
      </dsp:nvSpPr>
      <dsp:spPr>
        <a:xfrm>
          <a:off x="0" y="432055"/>
          <a:ext cx="8712968" cy="90000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71D562-036A-436E-AF27-A7C2ABD7F143}">
      <dsp:nvSpPr>
        <dsp:cNvPr id="0" name=""/>
        <dsp:cNvSpPr/>
      </dsp:nvSpPr>
      <dsp:spPr>
        <a:xfrm>
          <a:off x="345300" y="180115"/>
          <a:ext cx="1452259" cy="90000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112053-94DE-4074-9257-F122C01266F8}">
      <dsp:nvSpPr>
        <dsp:cNvPr id="0" name=""/>
        <dsp:cNvSpPr/>
      </dsp:nvSpPr>
      <dsp:spPr>
        <a:xfrm rot="10800000">
          <a:off x="265571" y="1339559"/>
          <a:ext cx="1567307" cy="251999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s-CO" sz="1000" kern="1200" dirty="0"/>
        </a:p>
        <a:p>
          <a:pPr marL="0" lvl="0" indent="0" algn="ctr" defTabSz="444500">
            <a:lnSpc>
              <a:spcPct val="90000"/>
            </a:lnSpc>
            <a:spcBef>
              <a:spcPct val="0"/>
            </a:spcBef>
            <a:spcAft>
              <a:spcPct val="35000"/>
            </a:spcAft>
            <a:buNone/>
          </a:pPr>
          <a:r>
            <a:rPr lang="es-CO" sz="1000" kern="1200" dirty="0"/>
            <a:t>Dificultad para acceder a: </a:t>
          </a:r>
        </a:p>
        <a:p>
          <a:pPr marL="0" lvl="0" indent="0" algn="ctr" defTabSz="444500">
            <a:lnSpc>
              <a:spcPct val="90000"/>
            </a:lnSpc>
            <a:spcBef>
              <a:spcPct val="0"/>
            </a:spcBef>
            <a:spcAft>
              <a:spcPct val="35000"/>
            </a:spcAft>
            <a:buNone/>
          </a:pPr>
          <a:r>
            <a:rPr lang="es-CO" sz="1000" kern="1200" dirty="0"/>
            <a:t>Servicios psicológicos y de salud mental.</a:t>
          </a:r>
        </a:p>
        <a:p>
          <a:pPr marL="0" lvl="0" indent="0" algn="ctr" defTabSz="444500">
            <a:lnSpc>
              <a:spcPct val="90000"/>
            </a:lnSpc>
            <a:spcBef>
              <a:spcPct val="0"/>
            </a:spcBef>
            <a:spcAft>
              <a:spcPct val="35000"/>
            </a:spcAft>
            <a:buNone/>
          </a:pPr>
          <a:r>
            <a:rPr lang="es-CO" sz="1000" kern="1200" dirty="0"/>
            <a:t>Educación sexual y talleres de planificación familiar.</a:t>
          </a:r>
        </a:p>
        <a:p>
          <a:pPr marL="0" lvl="0" indent="0" algn="ctr" defTabSz="444500">
            <a:lnSpc>
              <a:spcPct val="90000"/>
            </a:lnSpc>
            <a:spcBef>
              <a:spcPct val="0"/>
            </a:spcBef>
            <a:spcAft>
              <a:spcPct val="35000"/>
            </a:spcAft>
            <a:buNone/>
          </a:pPr>
          <a:r>
            <a:rPr lang="es-CO" sz="1000" kern="1200" dirty="0"/>
            <a:t>Información sobre regularización y explotación laboral.</a:t>
          </a:r>
        </a:p>
        <a:p>
          <a:pPr marL="0" lvl="0" indent="0" algn="ctr" defTabSz="444500">
            <a:lnSpc>
              <a:spcPct val="90000"/>
            </a:lnSpc>
            <a:spcBef>
              <a:spcPct val="0"/>
            </a:spcBef>
            <a:spcAft>
              <a:spcPct val="35000"/>
            </a:spcAft>
            <a:buNone/>
          </a:pPr>
          <a:r>
            <a:rPr lang="es-CO" sz="1000" kern="1200" dirty="0"/>
            <a:t>Espacios seguros para jóvenes. </a:t>
          </a:r>
        </a:p>
        <a:p>
          <a:pPr marL="0" lvl="0" indent="0" algn="ctr" defTabSz="444500">
            <a:lnSpc>
              <a:spcPct val="90000"/>
            </a:lnSpc>
            <a:spcBef>
              <a:spcPct val="0"/>
            </a:spcBef>
            <a:spcAft>
              <a:spcPct val="35000"/>
            </a:spcAft>
            <a:buNone/>
          </a:pPr>
          <a:endParaRPr lang="es-CO" sz="1000" kern="1200" dirty="0"/>
        </a:p>
        <a:p>
          <a:pPr marL="0" lvl="0" indent="0" algn="ctr" defTabSz="444500">
            <a:lnSpc>
              <a:spcPct val="90000"/>
            </a:lnSpc>
            <a:spcBef>
              <a:spcPct val="0"/>
            </a:spcBef>
            <a:spcAft>
              <a:spcPct val="35000"/>
            </a:spcAft>
            <a:buNone/>
          </a:pPr>
          <a:r>
            <a:rPr lang="es-CO" sz="1000" kern="1200" dirty="0"/>
            <a:t>  </a:t>
          </a:r>
          <a:endParaRPr lang="en-GB" sz="1000" kern="1200" dirty="0"/>
        </a:p>
      </dsp:txBody>
      <dsp:txXfrm rot="10800000">
        <a:off x="313771" y="1339559"/>
        <a:ext cx="1470907" cy="2471799"/>
      </dsp:txXfrm>
    </dsp:sp>
    <dsp:sp modelId="{CE56FCB7-40C2-4039-AB9D-ACE2F31360A6}">
      <dsp:nvSpPr>
        <dsp:cNvPr id="0" name=""/>
        <dsp:cNvSpPr/>
      </dsp:nvSpPr>
      <dsp:spPr>
        <a:xfrm>
          <a:off x="2016226" y="198143"/>
          <a:ext cx="1452259" cy="900003"/>
        </a:xfrm>
        <a:prstGeom prst="roundRect">
          <a:avLst>
            <a:gd name="adj" fmla="val 10000"/>
          </a:avLst>
        </a:prstGeom>
        <a:blipFill>
          <a:blip xmlns:r="http://schemas.openxmlformats.org/officeDocument/2006/relationships" r:embed="rId2"/>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4F5544-2CC1-4A6B-B407-BC27DF7D9ADB}">
      <dsp:nvSpPr>
        <dsp:cNvPr id="0" name=""/>
        <dsp:cNvSpPr/>
      </dsp:nvSpPr>
      <dsp:spPr>
        <a:xfrm rot="10800000">
          <a:off x="1978104" y="1339559"/>
          <a:ext cx="1473607" cy="251999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s-CO" sz="1000" kern="1200" dirty="0"/>
        </a:p>
        <a:p>
          <a:pPr marL="0" lvl="0" indent="0" algn="ctr" defTabSz="444500">
            <a:lnSpc>
              <a:spcPct val="90000"/>
            </a:lnSpc>
            <a:spcBef>
              <a:spcPct val="0"/>
            </a:spcBef>
            <a:spcAft>
              <a:spcPct val="35000"/>
            </a:spcAft>
            <a:buNone/>
          </a:pPr>
          <a:r>
            <a:rPr lang="es-CO" sz="1000" kern="1200" dirty="0"/>
            <a:t>Uno de cada tres niños y niñas venezolanas se fue a la cama con hambre. </a:t>
          </a:r>
        </a:p>
        <a:p>
          <a:pPr marL="0" lvl="0" indent="0" algn="ctr" defTabSz="444500">
            <a:lnSpc>
              <a:spcPct val="90000"/>
            </a:lnSpc>
            <a:spcBef>
              <a:spcPct val="0"/>
            </a:spcBef>
            <a:spcAft>
              <a:spcPct val="35000"/>
            </a:spcAft>
            <a:buNone/>
          </a:pPr>
          <a:endParaRPr lang="es-CO" sz="1000" kern="1200" dirty="0"/>
        </a:p>
        <a:p>
          <a:pPr marL="0" lvl="0" indent="0" algn="ctr" defTabSz="444500">
            <a:lnSpc>
              <a:spcPct val="90000"/>
            </a:lnSpc>
            <a:spcBef>
              <a:spcPct val="0"/>
            </a:spcBef>
            <a:spcAft>
              <a:spcPct val="35000"/>
            </a:spcAft>
            <a:buNone/>
          </a:pPr>
          <a:r>
            <a:rPr lang="es-CO" sz="1000" kern="1200" dirty="0"/>
            <a:t>Seis de cada diez no estaban escolarizados</a:t>
          </a:r>
        </a:p>
        <a:p>
          <a:pPr marL="0" lvl="0" indent="0" algn="ctr" defTabSz="444500">
            <a:lnSpc>
              <a:spcPct val="90000"/>
            </a:lnSpc>
            <a:spcBef>
              <a:spcPct val="0"/>
            </a:spcBef>
            <a:spcAft>
              <a:spcPct val="35000"/>
            </a:spcAft>
            <a:buNone/>
          </a:pPr>
          <a:endParaRPr lang="es-CO" sz="1000" kern="1200" dirty="0"/>
        </a:p>
        <a:p>
          <a:pPr marL="0" lvl="0" indent="0" algn="ctr" defTabSz="444500">
            <a:lnSpc>
              <a:spcPct val="90000"/>
            </a:lnSpc>
            <a:spcBef>
              <a:spcPct val="0"/>
            </a:spcBef>
            <a:spcAft>
              <a:spcPct val="35000"/>
            </a:spcAft>
            <a:buNone/>
          </a:pPr>
          <a:r>
            <a:rPr lang="es-CO" sz="1000" kern="1200" dirty="0"/>
            <a:t>Uno de cada cuatro fue separado de sus dos progenitores. </a:t>
          </a:r>
          <a:endParaRPr lang="en-GB" sz="1000" kern="1200" dirty="0"/>
        </a:p>
      </dsp:txBody>
      <dsp:txXfrm rot="10800000">
        <a:off x="2023422" y="1339559"/>
        <a:ext cx="1382971" cy="2474681"/>
      </dsp:txXfrm>
    </dsp:sp>
    <dsp:sp modelId="{3660A873-128D-47EE-8C1F-D7A66510FCAA}">
      <dsp:nvSpPr>
        <dsp:cNvPr id="0" name=""/>
        <dsp:cNvSpPr/>
      </dsp:nvSpPr>
      <dsp:spPr>
        <a:xfrm>
          <a:off x="3594352" y="216023"/>
          <a:ext cx="1452259" cy="90000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158C6B-1995-4678-B0B7-B7B18A8E018B}">
      <dsp:nvSpPr>
        <dsp:cNvPr id="0" name=""/>
        <dsp:cNvSpPr/>
      </dsp:nvSpPr>
      <dsp:spPr>
        <a:xfrm rot="10800000">
          <a:off x="3596937" y="1339559"/>
          <a:ext cx="1484179" cy="251999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ctr" defTabSz="377825">
            <a:lnSpc>
              <a:spcPct val="90000"/>
            </a:lnSpc>
            <a:spcBef>
              <a:spcPct val="0"/>
            </a:spcBef>
            <a:spcAft>
              <a:spcPts val="400"/>
            </a:spcAft>
            <a:buNone/>
          </a:pPr>
          <a:r>
            <a:rPr lang="es-CO" sz="850" kern="1200" dirty="0"/>
            <a:t>Incidentes relacionados con la violencia basada en género incrementaron en un 50%. </a:t>
          </a:r>
        </a:p>
        <a:p>
          <a:pPr marL="0" lvl="0" indent="0" algn="ctr" defTabSz="377825">
            <a:lnSpc>
              <a:spcPct val="90000"/>
            </a:lnSpc>
            <a:spcBef>
              <a:spcPct val="0"/>
            </a:spcBef>
            <a:spcAft>
              <a:spcPts val="400"/>
            </a:spcAft>
            <a:buNone/>
          </a:pPr>
          <a:r>
            <a:rPr lang="es-CO" sz="850" kern="1200" dirty="0"/>
            <a:t>Mujeres y niñas enfrentaron barreras críticas para acceder a cuidados que salvan vidas. </a:t>
          </a:r>
        </a:p>
        <a:p>
          <a:pPr marL="0" lvl="0" indent="0" algn="ctr" defTabSz="377825">
            <a:lnSpc>
              <a:spcPct val="90000"/>
            </a:lnSpc>
            <a:spcBef>
              <a:spcPct val="0"/>
            </a:spcBef>
            <a:spcAft>
              <a:spcPts val="400"/>
            </a:spcAft>
            <a:buNone/>
          </a:pPr>
          <a:r>
            <a:rPr lang="es-CO" sz="850" kern="1200" dirty="0"/>
            <a:t>Mujeres están cada vez más expuestas a violencia por parte de sus parejas durante el confinamiento. </a:t>
          </a:r>
        </a:p>
        <a:p>
          <a:pPr marL="0" lvl="0" indent="0" algn="ctr" defTabSz="377825">
            <a:lnSpc>
              <a:spcPct val="90000"/>
            </a:lnSpc>
            <a:spcBef>
              <a:spcPct val="0"/>
            </a:spcBef>
            <a:spcAft>
              <a:spcPts val="400"/>
            </a:spcAft>
            <a:buNone/>
          </a:pPr>
          <a:r>
            <a:rPr lang="es-CO" sz="850" kern="1200" dirty="0"/>
            <a:t>La crisis económica afectó los recursos destinados a responder a la VBG. </a:t>
          </a:r>
        </a:p>
        <a:p>
          <a:pPr marL="0" lvl="0" indent="0" algn="ctr" defTabSz="377825">
            <a:lnSpc>
              <a:spcPct val="90000"/>
            </a:lnSpc>
            <a:spcBef>
              <a:spcPct val="0"/>
            </a:spcBef>
            <a:spcAft>
              <a:spcPts val="400"/>
            </a:spcAft>
            <a:buNone/>
          </a:pPr>
          <a:r>
            <a:rPr lang="es-CO" sz="850" kern="1200" dirty="0"/>
            <a:t>Las mujeres embarazadas y en periodo de lactancia son la población más afectada por los desalojos.  </a:t>
          </a:r>
        </a:p>
        <a:p>
          <a:pPr marL="0" lvl="0" indent="0" algn="ctr" defTabSz="377825">
            <a:lnSpc>
              <a:spcPct val="90000"/>
            </a:lnSpc>
            <a:spcBef>
              <a:spcPct val="0"/>
            </a:spcBef>
            <a:spcAft>
              <a:spcPts val="400"/>
            </a:spcAft>
            <a:buNone/>
          </a:pPr>
          <a:endParaRPr lang="es-CO" sz="850" kern="1200" dirty="0"/>
        </a:p>
        <a:p>
          <a:pPr marL="0" lvl="0" indent="0" algn="ctr" defTabSz="377825">
            <a:lnSpc>
              <a:spcPct val="90000"/>
            </a:lnSpc>
            <a:spcBef>
              <a:spcPct val="0"/>
            </a:spcBef>
            <a:spcAft>
              <a:spcPts val="400"/>
            </a:spcAft>
            <a:buNone/>
          </a:pPr>
          <a:endParaRPr lang="en-GB" sz="850" kern="1200" dirty="0"/>
        </a:p>
      </dsp:txBody>
      <dsp:txXfrm rot="10800000">
        <a:off x="3642581" y="1339559"/>
        <a:ext cx="1392891" cy="2474355"/>
      </dsp:txXfrm>
    </dsp:sp>
    <dsp:sp modelId="{8DE1E1BC-3976-4B91-8D10-D55F87266C38}">
      <dsp:nvSpPr>
        <dsp:cNvPr id="0" name=""/>
        <dsp:cNvSpPr/>
      </dsp:nvSpPr>
      <dsp:spPr>
        <a:xfrm>
          <a:off x="5256586" y="216023"/>
          <a:ext cx="1452259" cy="90000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393F90-2569-4F92-A2BA-B71AB7C2B88E}">
      <dsp:nvSpPr>
        <dsp:cNvPr id="0" name=""/>
        <dsp:cNvSpPr/>
      </dsp:nvSpPr>
      <dsp:spPr>
        <a:xfrm rot="10800000">
          <a:off x="5226343" y="1339559"/>
          <a:ext cx="1510247" cy="251999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ctr" defTabSz="377825">
            <a:lnSpc>
              <a:spcPct val="90000"/>
            </a:lnSpc>
            <a:spcBef>
              <a:spcPct val="0"/>
            </a:spcBef>
            <a:spcAft>
              <a:spcPts val="600"/>
            </a:spcAft>
            <a:buNone/>
          </a:pPr>
          <a:r>
            <a:rPr lang="es-CO" sz="850" kern="1200" dirty="0"/>
            <a:t>Servicios adecuados a la cosmovisión de los pueblos. </a:t>
          </a:r>
        </a:p>
        <a:p>
          <a:pPr marL="0" lvl="0" indent="0" algn="ctr" defTabSz="377825">
            <a:lnSpc>
              <a:spcPct val="90000"/>
            </a:lnSpc>
            <a:spcBef>
              <a:spcPct val="0"/>
            </a:spcBef>
            <a:spcAft>
              <a:spcPts val="600"/>
            </a:spcAft>
            <a:buNone/>
          </a:pPr>
          <a:r>
            <a:rPr lang="en-GB" sz="850" kern="1200" dirty="0" err="1"/>
            <a:t>Servicios</a:t>
          </a:r>
          <a:r>
            <a:rPr lang="en-GB" sz="850" kern="1200" dirty="0"/>
            <a:t> de </a:t>
          </a:r>
          <a:r>
            <a:rPr lang="en-GB" sz="850" kern="1200" dirty="0" err="1"/>
            <a:t>traducción</a:t>
          </a:r>
          <a:r>
            <a:rPr lang="en-GB" sz="850" kern="1200" dirty="0"/>
            <a:t> en </a:t>
          </a:r>
          <a:r>
            <a:rPr lang="en-GB" sz="850" kern="1200" dirty="0" err="1"/>
            <a:t>países</a:t>
          </a:r>
          <a:r>
            <a:rPr lang="en-GB" sz="850" kern="1200" dirty="0"/>
            <a:t> de </a:t>
          </a:r>
          <a:r>
            <a:rPr lang="en-GB" sz="850" kern="1200" dirty="0" err="1"/>
            <a:t>habla</a:t>
          </a:r>
          <a:r>
            <a:rPr lang="en-GB" sz="850" kern="1200" dirty="0"/>
            <a:t> no </a:t>
          </a:r>
          <a:r>
            <a:rPr lang="en-GB" sz="850" kern="1200" dirty="0" err="1"/>
            <a:t>española</a:t>
          </a:r>
          <a:r>
            <a:rPr lang="en-GB" sz="850" kern="1200" dirty="0"/>
            <a:t>. </a:t>
          </a:r>
        </a:p>
        <a:p>
          <a:pPr marL="0" lvl="0" indent="0" algn="ctr" defTabSz="377825">
            <a:lnSpc>
              <a:spcPct val="90000"/>
            </a:lnSpc>
            <a:spcBef>
              <a:spcPct val="0"/>
            </a:spcBef>
            <a:spcAft>
              <a:spcPts val="600"/>
            </a:spcAft>
            <a:buNone/>
          </a:pPr>
          <a:r>
            <a:rPr lang="en-GB" sz="850" kern="1200" dirty="0" err="1"/>
            <a:t>Salud</a:t>
          </a:r>
          <a:r>
            <a:rPr lang="en-GB" sz="850" kern="1200" dirty="0"/>
            <a:t> mental y </a:t>
          </a:r>
          <a:r>
            <a:rPr lang="en-GB" sz="850" kern="1200" dirty="0" err="1"/>
            <a:t>manejo</a:t>
          </a:r>
          <a:r>
            <a:rPr lang="en-GB" sz="850" kern="1200" dirty="0"/>
            <a:t> de trauma. </a:t>
          </a:r>
        </a:p>
        <a:p>
          <a:pPr marL="0" lvl="0" indent="0" algn="ctr" defTabSz="377825">
            <a:lnSpc>
              <a:spcPct val="90000"/>
            </a:lnSpc>
            <a:spcBef>
              <a:spcPct val="0"/>
            </a:spcBef>
            <a:spcAft>
              <a:spcPts val="600"/>
            </a:spcAft>
            <a:buNone/>
          </a:pPr>
          <a:r>
            <a:rPr lang="en-GB" sz="850" kern="1200" dirty="0"/>
            <a:t> </a:t>
          </a:r>
          <a:r>
            <a:rPr lang="en-GB" sz="850" kern="1200" dirty="0" err="1"/>
            <a:t>Oferta</a:t>
          </a:r>
          <a:r>
            <a:rPr lang="en-GB" sz="850" kern="1200" dirty="0"/>
            <a:t> </a:t>
          </a:r>
          <a:r>
            <a:rPr lang="en-GB" sz="850" kern="1200" dirty="0" err="1"/>
            <a:t>educativa</a:t>
          </a:r>
          <a:r>
            <a:rPr lang="en-GB" sz="850" kern="1200" dirty="0"/>
            <a:t> en </a:t>
          </a:r>
          <a:r>
            <a:rPr lang="en-GB" sz="850" kern="1200" dirty="0" err="1"/>
            <a:t>condiciones</a:t>
          </a:r>
          <a:r>
            <a:rPr lang="en-GB" sz="850" kern="1200" dirty="0"/>
            <a:t> de </a:t>
          </a:r>
          <a:r>
            <a:rPr lang="en-GB" sz="850" kern="1200" dirty="0" err="1"/>
            <a:t>igualdad</a:t>
          </a:r>
          <a:r>
            <a:rPr lang="en-GB" sz="850" kern="1200" dirty="0"/>
            <a:t>. </a:t>
          </a:r>
        </a:p>
        <a:p>
          <a:pPr marL="0" lvl="0" indent="0" algn="ctr" defTabSz="377825">
            <a:lnSpc>
              <a:spcPct val="90000"/>
            </a:lnSpc>
            <a:spcBef>
              <a:spcPct val="0"/>
            </a:spcBef>
            <a:spcAft>
              <a:spcPts val="600"/>
            </a:spcAft>
            <a:buNone/>
          </a:pPr>
          <a:r>
            <a:rPr lang="en-GB" sz="850" kern="1200" dirty="0" err="1"/>
            <a:t>Discriminación</a:t>
          </a:r>
          <a:r>
            <a:rPr lang="en-GB" sz="850" kern="1200" dirty="0"/>
            <a:t> y </a:t>
          </a:r>
          <a:r>
            <a:rPr lang="en-GB" sz="850" kern="1200" dirty="0" err="1"/>
            <a:t>xenofobia</a:t>
          </a:r>
          <a:r>
            <a:rPr lang="en-GB" sz="850" kern="1200" dirty="0"/>
            <a:t>. </a:t>
          </a:r>
        </a:p>
        <a:p>
          <a:pPr marL="0" lvl="0" indent="0" algn="ctr" defTabSz="377825">
            <a:lnSpc>
              <a:spcPct val="90000"/>
            </a:lnSpc>
            <a:spcBef>
              <a:spcPct val="0"/>
            </a:spcBef>
            <a:spcAft>
              <a:spcPts val="600"/>
            </a:spcAft>
            <a:buNone/>
          </a:pPr>
          <a:r>
            <a:rPr lang="en-GB" sz="850" kern="1200" dirty="0"/>
            <a:t>Falta de </a:t>
          </a:r>
          <a:r>
            <a:rPr lang="en-GB" sz="850" kern="1200" dirty="0" err="1"/>
            <a:t>participación</a:t>
          </a:r>
          <a:r>
            <a:rPr lang="en-GB" sz="850" kern="1200" dirty="0"/>
            <a:t> en </a:t>
          </a:r>
          <a:r>
            <a:rPr lang="en-GB" sz="850" kern="1200" dirty="0" err="1"/>
            <a:t>temas</a:t>
          </a:r>
          <a:r>
            <a:rPr lang="en-GB" sz="850" kern="1200" dirty="0"/>
            <a:t> que les </a:t>
          </a:r>
          <a:r>
            <a:rPr lang="en-GB" sz="850" kern="1200" dirty="0" err="1"/>
            <a:t>afectan</a:t>
          </a:r>
          <a:r>
            <a:rPr lang="en-GB" sz="850" kern="1200" dirty="0"/>
            <a:t>. </a:t>
          </a:r>
        </a:p>
        <a:p>
          <a:pPr marL="0" lvl="0" indent="0" algn="ctr" defTabSz="377825">
            <a:lnSpc>
              <a:spcPct val="90000"/>
            </a:lnSpc>
            <a:spcBef>
              <a:spcPct val="0"/>
            </a:spcBef>
            <a:spcAft>
              <a:spcPts val="600"/>
            </a:spcAft>
            <a:buNone/>
          </a:pPr>
          <a:r>
            <a:rPr lang="en-GB" sz="850" kern="1200" dirty="0"/>
            <a:t>Falta de </a:t>
          </a:r>
          <a:r>
            <a:rPr lang="en-GB" sz="850" kern="1200" dirty="0" err="1"/>
            <a:t>propuestas</a:t>
          </a:r>
          <a:r>
            <a:rPr lang="en-GB" sz="850" kern="1200" dirty="0"/>
            <a:t> de </a:t>
          </a:r>
          <a:r>
            <a:rPr lang="en-GB" sz="850" kern="1200" dirty="0" err="1"/>
            <a:t>medios</a:t>
          </a:r>
          <a:r>
            <a:rPr lang="en-GB" sz="850" kern="1200" dirty="0"/>
            <a:t> de </a:t>
          </a:r>
          <a:r>
            <a:rPr lang="en-GB" sz="850" kern="1200" dirty="0" err="1"/>
            <a:t>vida</a:t>
          </a:r>
          <a:r>
            <a:rPr lang="en-GB" sz="850" kern="1200" dirty="0"/>
            <a:t> en </a:t>
          </a:r>
          <a:r>
            <a:rPr lang="en-GB" sz="850" kern="1200" dirty="0" err="1"/>
            <a:t>consideración</a:t>
          </a:r>
          <a:r>
            <a:rPr lang="en-GB" sz="850" kern="1200" dirty="0"/>
            <a:t> de las </a:t>
          </a:r>
          <a:r>
            <a:rPr lang="en-GB" sz="850" kern="1200" dirty="0" err="1"/>
            <a:t>prácticas</a:t>
          </a:r>
          <a:r>
            <a:rPr lang="en-GB" sz="850" kern="1200" dirty="0"/>
            <a:t> </a:t>
          </a:r>
          <a:r>
            <a:rPr lang="en-GB" sz="850" kern="1200" dirty="0" err="1"/>
            <a:t>culturales</a:t>
          </a:r>
          <a:r>
            <a:rPr lang="en-GB" sz="850" kern="1200" dirty="0"/>
            <a:t> y </a:t>
          </a:r>
          <a:r>
            <a:rPr lang="en-GB" sz="850" kern="1200" dirty="0" err="1"/>
            <a:t>ancestrales</a:t>
          </a:r>
          <a:r>
            <a:rPr lang="en-GB" sz="850" kern="1200" dirty="0"/>
            <a:t>. </a:t>
          </a:r>
        </a:p>
        <a:p>
          <a:pPr marL="0" lvl="0" indent="0" algn="ctr" defTabSz="377825">
            <a:lnSpc>
              <a:spcPct val="90000"/>
            </a:lnSpc>
            <a:spcBef>
              <a:spcPct val="0"/>
            </a:spcBef>
            <a:spcAft>
              <a:spcPts val="600"/>
            </a:spcAft>
            <a:buNone/>
          </a:pPr>
          <a:endParaRPr lang="en-GB" sz="850" kern="1200" dirty="0"/>
        </a:p>
        <a:p>
          <a:pPr marL="0" lvl="0" indent="0" algn="ctr" defTabSz="377825">
            <a:lnSpc>
              <a:spcPct val="90000"/>
            </a:lnSpc>
            <a:spcBef>
              <a:spcPct val="0"/>
            </a:spcBef>
            <a:spcAft>
              <a:spcPts val="600"/>
            </a:spcAft>
            <a:buNone/>
          </a:pPr>
          <a:endParaRPr lang="en-GB" sz="850" kern="1200" dirty="0"/>
        </a:p>
      </dsp:txBody>
      <dsp:txXfrm rot="10800000">
        <a:off x="5272788" y="1339559"/>
        <a:ext cx="1417357" cy="2473554"/>
      </dsp:txXfrm>
    </dsp:sp>
    <dsp:sp modelId="{360C8164-2AB4-4CBC-A80D-D13CCC96C31F}">
      <dsp:nvSpPr>
        <dsp:cNvPr id="0" name=""/>
        <dsp:cNvSpPr/>
      </dsp:nvSpPr>
      <dsp:spPr>
        <a:xfrm>
          <a:off x="6955091" y="216023"/>
          <a:ext cx="1452259" cy="900003"/>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47140F-E561-4DAB-AD7D-A0577EB97E9C}">
      <dsp:nvSpPr>
        <dsp:cNvPr id="0" name=""/>
        <dsp:cNvSpPr/>
      </dsp:nvSpPr>
      <dsp:spPr>
        <a:xfrm rot="10800000">
          <a:off x="6881817" y="1339559"/>
          <a:ext cx="1565578" cy="251999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endParaRPr lang="es-CO" sz="800" kern="1200" dirty="0"/>
        </a:p>
        <a:p>
          <a:pPr marL="0" lvl="0" indent="0" algn="ctr" defTabSz="355600">
            <a:lnSpc>
              <a:spcPct val="90000"/>
            </a:lnSpc>
            <a:spcBef>
              <a:spcPct val="0"/>
            </a:spcBef>
            <a:spcAft>
              <a:spcPct val="35000"/>
            </a:spcAft>
            <a:buNone/>
          </a:pPr>
          <a:endParaRPr lang="es-CO" sz="900" kern="1200" dirty="0"/>
        </a:p>
        <a:p>
          <a:pPr marL="0" lvl="0" indent="0" algn="ctr" defTabSz="355600">
            <a:lnSpc>
              <a:spcPct val="90000"/>
            </a:lnSpc>
            <a:spcBef>
              <a:spcPct val="0"/>
            </a:spcBef>
            <a:spcAft>
              <a:spcPct val="35000"/>
            </a:spcAft>
            <a:buNone/>
          </a:pPr>
          <a:endParaRPr lang="es-CO" sz="900" kern="1200" dirty="0"/>
        </a:p>
        <a:p>
          <a:pPr marL="0" lvl="0" indent="0" algn="ctr" defTabSz="355600">
            <a:lnSpc>
              <a:spcPct val="90000"/>
            </a:lnSpc>
            <a:spcBef>
              <a:spcPct val="0"/>
            </a:spcBef>
            <a:spcAft>
              <a:spcPct val="35000"/>
            </a:spcAft>
            <a:buNone/>
          </a:pPr>
          <a:r>
            <a:rPr lang="es-CO" sz="900" kern="1200" dirty="0"/>
            <a:t>Falta de acceso a servicios de salud mental. </a:t>
          </a:r>
        </a:p>
        <a:p>
          <a:pPr marL="0" lvl="0" indent="0" algn="ctr" defTabSz="355600">
            <a:lnSpc>
              <a:spcPct val="90000"/>
            </a:lnSpc>
            <a:spcBef>
              <a:spcPct val="0"/>
            </a:spcBef>
            <a:spcAft>
              <a:spcPct val="35000"/>
            </a:spcAft>
            <a:buNone/>
          </a:pPr>
          <a:endParaRPr lang="es-CO" sz="900" kern="1200" dirty="0"/>
        </a:p>
        <a:p>
          <a:pPr marL="0" lvl="0" indent="0" algn="ctr" defTabSz="355600">
            <a:lnSpc>
              <a:spcPct val="90000"/>
            </a:lnSpc>
            <a:spcBef>
              <a:spcPct val="0"/>
            </a:spcBef>
            <a:spcAft>
              <a:spcPct val="35000"/>
            </a:spcAft>
            <a:buNone/>
          </a:pPr>
          <a:r>
            <a:rPr lang="es-CO" sz="900" kern="1200" dirty="0"/>
            <a:t>Acceso prioritario a planes de vacunación COVID-19.</a:t>
          </a:r>
        </a:p>
        <a:p>
          <a:pPr marL="0" lvl="0" indent="0" algn="ctr" defTabSz="355600">
            <a:lnSpc>
              <a:spcPct val="90000"/>
            </a:lnSpc>
            <a:spcBef>
              <a:spcPct val="0"/>
            </a:spcBef>
            <a:spcAft>
              <a:spcPct val="35000"/>
            </a:spcAft>
            <a:buNone/>
          </a:pPr>
          <a:endParaRPr lang="es-CO" sz="900" kern="1200" dirty="0"/>
        </a:p>
        <a:p>
          <a:pPr marL="0" lvl="0" indent="0" algn="ctr" defTabSz="355600">
            <a:lnSpc>
              <a:spcPct val="90000"/>
            </a:lnSpc>
            <a:spcBef>
              <a:spcPct val="0"/>
            </a:spcBef>
            <a:spcAft>
              <a:spcPct val="35000"/>
            </a:spcAft>
            <a:buNone/>
          </a:pPr>
          <a:r>
            <a:rPr lang="es-CO" sz="900" kern="1200" dirty="0"/>
            <a:t>Seguimiento médico a personas embarazadas. </a:t>
          </a:r>
        </a:p>
        <a:p>
          <a:pPr marL="0" lvl="0" indent="0" algn="ctr" defTabSz="355600">
            <a:lnSpc>
              <a:spcPct val="90000"/>
            </a:lnSpc>
            <a:spcBef>
              <a:spcPct val="0"/>
            </a:spcBef>
            <a:spcAft>
              <a:spcPct val="35000"/>
            </a:spcAft>
            <a:buNone/>
          </a:pPr>
          <a:endParaRPr lang="es-CO" sz="800" kern="1200" dirty="0"/>
        </a:p>
        <a:p>
          <a:pPr marL="0" lvl="0" indent="0" algn="ctr" defTabSz="355600">
            <a:lnSpc>
              <a:spcPct val="90000"/>
            </a:lnSpc>
            <a:spcBef>
              <a:spcPct val="0"/>
            </a:spcBef>
            <a:spcAft>
              <a:spcPct val="35000"/>
            </a:spcAft>
            <a:buNone/>
          </a:pPr>
          <a:endParaRPr lang="en-GB" sz="800" kern="1200" dirty="0"/>
        </a:p>
      </dsp:txBody>
      <dsp:txXfrm rot="10800000">
        <a:off x="6929964" y="1339559"/>
        <a:ext cx="1469284" cy="247185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1DEAF-8F59-4413-82DA-E7A8D1581AAE}" type="datetimeFigureOut">
              <a:rPr lang="es-CL" smtClean="0"/>
              <a:t>06-09-2021</a:t>
            </a:fld>
            <a:endParaRPr lang="es-CL"/>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832D0-21B7-4DF3-ACB3-9CA73B9177C0}" type="slidenum">
              <a:rPr lang="es-CL" smtClean="0"/>
              <a:t>‹#›</a:t>
            </a:fld>
            <a:endParaRPr lang="es-CL"/>
          </a:p>
        </p:txBody>
      </p:sp>
    </p:spTree>
    <p:extLst>
      <p:ext uri="{BB962C8B-B14F-4D97-AF65-F5344CB8AC3E}">
        <p14:creationId xmlns:p14="http://schemas.microsoft.com/office/powerpoint/2010/main" val="557438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5</a:t>
            </a:fld>
            <a:endParaRPr lang="es-CL"/>
          </a:p>
        </p:txBody>
      </p:sp>
    </p:spTree>
    <p:extLst>
      <p:ext uri="{BB962C8B-B14F-4D97-AF65-F5344CB8AC3E}">
        <p14:creationId xmlns:p14="http://schemas.microsoft.com/office/powerpoint/2010/main" val="69165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17</a:t>
            </a:fld>
            <a:endParaRPr lang="es-CL"/>
          </a:p>
        </p:txBody>
      </p:sp>
    </p:spTree>
    <p:extLst>
      <p:ext uri="{BB962C8B-B14F-4D97-AF65-F5344CB8AC3E}">
        <p14:creationId xmlns:p14="http://schemas.microsoft.com/office/powerpoint/2010/main" val="2782273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18</a:t>
            </a:fld>
            <a:endParaRPr lang="es-CL"/>
          </a:p>
        </p:txBody>
      </p:sp>
    </p:spTree>
    <p:extLst>
      <p:ext uri="{BB962C8B-B14F-4D97-AF65-F5344CB8AC3E}">
        <p14:creationId xmlns:p14="http://schemas.microsoft.com/office/powerpoint/2010/main" val="178198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22</a:t>
            </a:fld>
            <a:endParaRPr lang="es-CL"/>
          </a:p>
        </p:txBody>
      </p:sp>
    </p:spTree>
    <p:extLst>
      <p:ext uri="{BB962C8B-B14F-4D97-AF65-F5344CB8AC3E}">
        <p14:creationId xmlns:p14="http://schemas.microsoft.com/office/powerpoint/2010/main" val="227551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23</a:t>
            </a:fld>
            <a:endParaRPr lang="es-CL"/>
          </a:p>
        </p:txBody>
      </p:sp>
    </p:spTree>
    <p:extLst>
      <p:ext uri="{BB962C8B-B14F-4D97-AF65-F5344CB8AC3E}">
        <p14:creationId xmlns:p14="http://schemas.microsoft.com/office/powerpoint/2010/main" val="4245606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24</a:t>
            </a:fld>
            <a:endParaRPr lang="es-CL"/>
          </a:p>
        </p:txBody>
      </p:sp>
    </p:spTree>
    <p:extLst>
      <p:ext uri="{BB962C8B-B14F-4D97-AF65-F5344CB8AC3E}">
        <p14:creationId xmlns:p14="http://schemas.microsoft.com/office/powerpoint/2010/main" val="94088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25</a:t>
            </a:fld>
            <a:endParaRPr lang="es-CL"/>
          </a:p>
        </p:txBody>
      </p:sp>
    </p:spTree>
    <p:extLst>
      <p:ext uri="{BB962C8B-B14F-4D97-AF65-F5344CB8AC3E}">
        <p14:creationId xmlns:p14="http://schemas.microsoft.com/office/powerpoint/2010/main" val="230950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26</a:t>
            </a:fld>
            <a:endParaRPr lang="es-CL"/>
          </a:p>
        </p:txBody>
      </p:sp>
    </p:spTree>
    <p:extLst>
      <p:ext uri="{BB962C8B-B14F-4D97-AF65-F5344CB8AC3E}">
        <p14:creationId xmlns:p14="http://schemas.microsoft.com/office/powerpoint/2010/main" val="48146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28</a:t>
            </a:fld>
            <a:endParaRPr lang="es-CL"/>
          </a:p>
        </p:txBody>
      </p:sp>
    </p:spTree>
    <p:extLst>
      <p:ext uri="{BB962C8B-B14F-4D97-AF65-F5344CB8AC3E}">
        <p14:creationId xmlns:p14="http://schemas.microsoft.com/office/powerpoint/2010/main" val="364486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29</a:t>
            </a:fld>
            <a:endParaRPr lang="es-CL"/>
          </a:p>
        </p:txBody>
      </p:sp>
    </p:spTree>
    <p:extLst>
      <p:ext uri="{BB962C8B-B14F-4D97-AF65-F5344CB8AC3E}">
        <p14:creationId xmlns:p14="http://schemas.microsoft.com/office/powerpoint/2010/main" val="2629549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30</a:t>
            </a:fld>
            <a:endParaRPr lang="es-CL"/>
          </a:p>
        </p:txBody>
      </p:sp>
    </p:spTree>
    <p:extLst>
      <p:ext uri="{BB962C8B-B14F-4D97-AF65-F5344CB8AC3E}">
        <p14:creationId xmlns:p14="http://schemas.microsoft.com/office/powerpoint/2010/main" val="317362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6</a:t>
            </a:fld>
            <a:endParaRPr lang="es-CL"/>
          </a:p>
        </p:txBody>
      </p:sp>
    </p:spTree>
    <p:extLst>
      <p:ext uri="{BB962C8B-B14F-4D97-AF65-F5344CB8AC3E}">
        <p14:creationId xmlns:p14="http://schemas.microsoft.com/office/powerpoint/2010/main" val="3696342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fontAlgn="base"/>
            <a:r>
              <a:rPr lang="es-ES" sz="2800" b="0" i="0" dirty="0">
                <a:solidFill>
                  <a:srgbClr val="FFFFFF"/>
                </a:solidFill>
                <a:effectLst/>
                <a:latin typeface="Baloo Bhai"/>
              </a:rPr>
              <a:t>Tres historias recogidas en Argentina, Perú y Venezuela reflejan las complicaciones existentes en los procesos de revalidación de títulos, condiciones de trabajo desfavorables, posibilidad de integración según el presidente de turno, así como actos de xenofobia y discriminación.</a:t>
            </a:r>
          </a:p>
          <a:p>
            <a:pPr algn="l" fontAlgn="base"/>
            <a:r>
              <a:rPr lang="es-ES" sz="2800" b="0" i="0" dirty="0">
                <a:solidFill>
                  <a:srgbClr val="FFFFFF"/>
                </a:solidFill>
                <a:effectLst/>
                <a:latin typeface="Baloo Bhai"/>
              </a:rPr>
              <a:t>Pero también la vocación de servicio, ánimo de superación y compromiso ejemplar de miles de médicos que, sin olvidar su tierra, quieren cuidar la vida de sus nuevos vecinos.</a:t>
            </a:r>
          </a:p>
        </p:txBody>
      </p:sp>
      <p:sp>
        <p:nvSpPr>
          <p:cNvPr id="4" name="3 Marcador de número de diapositiva"/>
          <p:cNvSpPr>
            <a:spLocks noGrp="1"/>
          </p:cNvSpPr>
          <p:nvPr>
            <p:ph type="sldNum" sz="quarter" idx="10"/>
          </p:nvPr>
        </p:nvSpPr>
        <p:spPr/>
        <p:txBody>
          <a:bodyPr/>
          <a:lstStyle/>
          <a:p>
            <a:fld id="{5B9832D0-21B7-4DF3-ACB3-9CA73B9177C0}" type="slidenum">
              <a:rPr lang="es-CL" smtClean="0"/>
              <a:t>31</a:t>
            </a:fld>
            <a:endParaRPr lang="es-CL"/>
          </a:p>
        </p:txBody>
      </p:sp>
    </p:spTree>
    <p:extLst>
      <p:ext uri="{BB962C8B-B14F-4D97-AF65-F5344CB8AC3E}">
        <p14:creationId xmlns:p14="http://schemas.microsoft.com/office/powerpoint/2010/main" val="2275660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Ocurre cuando toda la cobertura periodística que damos relacionada con personas refugiadas y migrantes está únicamente ligada a hechos traumáticos, en que se muestra a estas personas como víctimas, desesperanzadas, dependientes de ayuda humanitaria. Si bien es cierto que las personas refugiadas y migrantes de Venezuela pasan por situaciones muy duras, enfrentándose a muchos riesgos, esas situaciones no son lo único que las define. Por este motivo, aunque es necesario dar un contexto de la situación en la que se encuentran, es necesario poder hablar de personas refugiadas y migrantes como personas con conocimientos y experiencias que pueden beneficiar a sus comunidades de acogida, y no como personas pasivas y dependientes de ayuda. El énfasis en este tipo de cobertura tiende a resaltar la concepción errónea de que estas personas son un “problema” que necesita una “solución”.</a:t>
            </a:r>
            <a:endParaRPr lang="en-GB" sz="1800" dirty="0">
              <a:effectLst/>
              <a:latin typeface="Times New Roman" panose="02020603050405020304" pitchFamily="18" charset="0"/>
              <a:ea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32</a:t>
            </a:fld>
            <a:endParaRPr lang="es-CL"/>
          </a:p>
        </p:txBody>
      </p:sp>
    </p:spTree>
    <p:extLst>
      <p:ext uri="{BB962C8B-B14F-4D97-AF65-F5344CB8AC3E}">
        <p14:creationId xmlns:p14="http://schemas.microsoft.com/office/powerpoint/2010/main" val="4207501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rgbClr val="000000"/>
                </a:solidFill>
                <a:effectLst/>
                <a:latin typeface="Arial" panose="020B0604020202020204" pitchFamily="34" charset="0"/>
              </a:rPr>
              <a:t>Grupo con necesidades específicas: NNA. Mirada integral. No solo acceso a territorio o educación, sino acceso a salud, regularización, integración, hasta temas de identidad y cómo se construye esta identidad en un nuevo país. </a:t>
            </a:r>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33</a:t>
            </a:fld>
            <a:endParaRPr lang="es-CL"/>
          </a:p>
        </p:txBody>
      </p:sp>
    </p:spTree>
    <p:extLst>
      <p:ext uri="{BB962C8B-B14F-4D97-AF65-F5344CB8AC3E}">
        <p14:creationId xmlns:p14="http://schemas.microsoft.com/office/powerpoint/2010/main" val="133673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rgbClr val="000000"/>
                </a:solidFill>
                <a:effectLst/>
                <a:latin typeface="Arial" panose="020B0604020202020204" pitchFamily="34" charset="0"/>
              </a:rPr>
              <a:t>Desde el punto de vista económico, los beneficios que pueden traer las personas venezolanas en Perú. No solo historias, sino estadísticas, programas que facilitan esta integración económica para el emprendimiento y </a:t>
            </a:r>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34</a:t>
            </a:fld>
            <a:endParaRPr lang="es-CL"/>
          </a:p>
        </p:txBody>
      </p:sp>
    </p:spTree>
    <p:extLst>
      <p:ext uri="{BB962C8B-B14F-4D97-AF65-F5344CB8AC3E}">
        <p14:creationId xmlns:p14="http://schemas.microsoft.com/office/powerpoint/2010/main" val="130540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7</a:t>
            </a:fld>
            <a:endParaRPr lang="es-CL"/>
          </a:p>
        </p:txBody>
      </p:sp>
    </p:spTree>
    <p:extLst>
      <p:ext uri="{BB962C8B-B14F-4D97-AF65-F5344CB8AC3E}">
        <p14:creationId xmlns:p14="http://schemas.microsoft.com/office/powerpoint/2010/main" val="1626508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21% de la población desalojada y en riesgo de desalojo son mujeres embarazadas o en periodo de lactancia. El 79% de las mujeres en riesgo de desalojo están embarazadas o en periodo de lactancia. </a:t>
            </a:r>
          </a:p>
          <a:p>
            <a:r>
              <a:rPr lang="es-CL" dirty="0"/>
              <a:t>Formas de violencia que afectan a las niñas: matrimonios tempranos, trata y explotación sexual, ser entregadas a otras familias para su cuidado, situaciones de servidumbre. </a:t>
            </a:r>
          </a:p>
          <a:p>
            <a:pPr marL="0" lvl="0" indent="0" algn="just">
              <a:lnSpc>
                <a:spcPct val="107000"/>
              </a:lnSpc>
              <a:spcAft>
                <a:spcPts val="800"/>
              </a:spcAft>
              <a:buFont typeface="Symbol" panose="05050102010706020507" pitchFamily="18" charset="2"/>
              <a:buNone/>
            </a:pPr>
            <a:r>
              <a:rPr lang="es-CO" sz="1800" dirty="0">
                <a:effectLst/>
                <a:latin typeface="Calibri" panose="020F0502020204030204" pitchFamily="34" charset="0"/>
                <a:ea typeface="Calibri" panose="020F0502020204030204" pitchFamily="34" charset="0"/>
                <a:cs typeface="Times New Roman" panose="02020603050405020304" pitchFamily="18" charset="0"/>
              </a:rPr>
              <a:t>Salud mental vinculada a: duelo por pérdida de familiares por COVID-19, duelo migratorio, prevención del suicidio y auto cuidado. Las personas con el VIH corren un mayor riesgo de padecer algunas enfermedades de salud mental que las personas que no tienen el virus debido al estrés de tener una condición de salud como el VIH. Además, la infección por el VIH y las infecciones oportunistas pueden afectar el sistema nervioso y la salud mental.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8</a:t>
            </a:fld>
            <a:endParaRPr lang="es-CL"/>
          </a:p>
        </p:txBody>
      </p:sp>
    </p:spTree>
    <p:extLst>
      <p:ext uri="{BB962C8B-B14F-4D97-AF65-F5344CB8AC3E}">
        <p14:creationId xmlns:p14="http://schemas.microsoft.com/office/powerpoint/2010/main" val="51017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9</a:t>
            </a:fld>
            <a:endParaRPr lang="es-CL"/>
          </a:p>
        </p:txBody>
      </p:sp>
    </p:spTree>
    <p:extLst>
      <p:ext uri="{BB962C8B-B14F-4D97-AF65-F5344CB8AC3E}">
        <p14:creationId xmlns:p14="http://schemas.microsoft.com/office/powerpoint/2010/main" val="394562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11</a:t>
            </a:fld>
            <a:endParaRPr lang="es-CL"/>
          </a:p>
        </p:txBody>
      </p:sp>
    </p:spTree>
    <p:extLst>
      <p:ext uri="{BB962C8B-B14F-4D97-AF65-F5344CB8AC3E}">
        <p14:creationId xmlns:p14="http://schemas.microsoft.com/office/powerpoint/2010/main" val="374951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12</a:t>
            </a:fld>
            <a:endParaRPr lang="es-CL"/>
          </a:p>
        </p:txBody>
      </p:sp>
    </p:spTree>
    <p:extLst>
      <p:ext uri="{BB962C8B-B14F-4D97-AF65-F5344CB8AC3E}">
        <p14:creationId xmlns:p14="http://schemas.microsoft.com/office/powerpoint/2010/main" val="342303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solidFill>
                  <a:srgbClr val="000000"/>
                </a:solidFill>
                <a:effectLst/>
                <a:latin typeface="Arial" panose="020B0604020202020204" pitchFamily="34" charset="0"/>
                <a:ea typeface="Times New Roman" panose="02020603050405020304" pitchFamily="18" charset="0"/>
              </a:rPr>
              <a:t>Resaltar a las personas como sujetos de derecho, respetando su dignidad humana, evitando la estigmatización y la revictimización. Significa entender las circunstancias de las personas entrevistadas y promover sus derechos, representándolas de manera digna y adecuada, siguiendo el principio de “</a:t>
            </a:r>
            <a:r>
              <a:rPr lang="es-UY" sz="1800" i="1" dirty="0">
                <a:solidFill>
                  <a:srgbClr val="000000"/>
                </a:solidFill>
                <a:effectLst/>
                <a:latin typeface="Arial" panose="020B0604020202020204" pitchFamily="34" charset="0"/>
                <a:ea typeface="Times New Roman" panose="02020603050405020304" pitchFamily="18" charset="0"/>
              </a:rPr>
              <a:t>do no </a:t>
            </a:r>
            <a:r>
              <a:rPr lang="es-UY" sz="1800" i="1" dirty="0" err="1">
                <a:solidFill>
                  <a:srgbClr val="000000"/>
                </a:solidFill>
                <a:effectLst/>
                <a:latin typeface="Arial" panose="020B0604020202020204" pitchFamily="34" charset="0"/>
                <a:ea typeface="Times New Roman" panose="02020603050405020304" pitchFamily="18" charset="0"/>
              </a:rPr>
              <a:t>harm</a:t>
            </a:r>
            <a:r>
              <a:rPr lang="es-UY" sz="1800" dirty="0">
                <a:solidFill>
                  <a:srgbClr val="000000"/>
                </a:solidFill>
                <a:effectLst/>
                <a:latin typeface="Arial" panose="020B0604020202020204" pitchFamily="34" charset="0"/>
                <a:ea typeface="Times New Roman" panose="02020603050405020304" pitchFamily="18" charset="0"/>
              </a:rPr>
              <a:t> – </a:t>
            </a:r>
            <a:r>
              <a:rPr lang="es-UY" sz="1800" i="1" dirty="0">
                <a:solidFill>
                  <a:srgbClr val="000000"/>
                </a:solidFill>
                <a:effectLst/>
                <a:latin typeface="Arial" panose="020B0604020202020204" pitchFamily="34" charset="0"/>
                <a:ea typeface="Times New Roman" panose="02020603050405020304" pitchFamily="18" charset="0"/>
              </a:rPr>
              <a:t>no hacer daño</a:t>
            </a:r>
            <a:r>
              <a:rPr lang="es-UY" sz="1800" dirty="0">
                <a:solidFill>
                  <a:srgbClr val="000000"/>
                </a:solidFill>
                <a:effectLst/>
                <a:latin typeface="Arial" panose="020B0604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B9832D0-21B7-4DF3-ACB3-9CA73B9177C0}" type="slidenum">
              <a:rPr lang="es-CL" smtClean="0"/>
              <a:t>14</a:t>
            </a:fld>
            <a:endParaRPr lang="es-CL"/>
          </a:p>
        </p:txBody>
      </p:sp>
    </p:spTree>
    <p:extLst>
      <p:ext uri="{BB962C8B-B14F-4D97-AF65-F5344CB8AC3E}">
        <p14:creationId xmlns:p14="http://schemas.microsoft.com/office/powerpoint/2010/main" val="230641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B9832D0-21B7-4DF3-ACB3-9CA73B9177C0}" type="slidenum">
              <a:rPr lang="es-CL" smtClean="0"/>
              <a:t>15</a:t>
            </a:fld>
            <a:endParaRPr lang="es-CL"/>
          </a:p>
        </p:txBody>
      </p:sp>
    </p:spTree>
    <p:extLst>
      <p:ext uri="{BB962C8B-B14F-4D97-AF65-F5344CB8AC3E}">
        <p14:creationId xmlns:p14="http://schemas.microsoft.com/office/powerpoint/2010/main" val="58526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368340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258926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346912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106175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244371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83462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412429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403344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2385473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101135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693477C-D44B-4CC0-B7B0-6F7928D7437A}" type="datetimeFigureOut">
              <a:rPr lang="es-CL" smtClean="0"/>
              <a:t>06-09-2021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8C90468-8041-42AD-8D5C-9F5E95A97A7F}" type="slidenum">
              <a:rPr lang="es-CL" smtClean="0"/>
              <a:t>‹#›</a:t>
            </a:fld>
            <a:endParaRPr lang="es-CL"/>
          </a:p>
        </p:txBody>
      </p:sp>
    </p:spTree>
    <p:extLst>
      <p:ext uri="{BB962C8B-B14F-4D97-AF65-F5344CB8AC3E}">
        <p14:creationId xmlns:p14="http://schemas.microsoft.com/office/powerpoint/2010/main" val="80188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693477C-D44B-4CC0-B7B0-6F7928D7437A}" type="datetimeFigureOut">
              <a:rPr lang="es-CL" smtClean="0"/>
              <a:t>06-09-2021</a:t>
            </a:fld>
            <a:endParaRPr lang="es-CL"/>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8C90468-8041-42AD-8D5C-9F5E95A97A7F}" type="slidenum">
              <a:rPr lang="es-CL" smtClean="0"/>
              <a:t>‹#›</a:t>
            </a:fld>
            <a:endParaRPr lang="es-CL"/>
          </a:p>
        </p:txBody>
      </p:sp>
    </p:spTree>
    <p:extLst>
      <p:ext uri="{BB962C8B-B14F-4D97-AF65-F5344CB8AC3E}">
        <p14:creationId xmlns:p14="http://schemas.microsoft.com/office/powerpoint/2010/main" val="235250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ideo" Target="https://www.youtube.com/embed/a7c_BfDk6Sg?feature=oembed" TargetMode="External"/><Relationship Id="rId6" Type="http://schemas.openxmlformats.org/officeDocument/2006/relationships/hyperlink" Target="https://www.r4v.info/"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mUrv_RqbIDY?feature=oembed" TargetMode="External"/><Relationship Id="rId5" Type="http://schemas.openxmlformats.org/officeDocument/2006/relationships/image" Target="../media/image21.jpe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opendemocracy.net/en/refugee-stories-could-do-more-harm-good/?fbclid=IwAR37_vFE5oBa-MWZIgCwnBsKg32i2n-lwL8tVbPt1ZIHS-LndH3zIrn0tXo"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acnur.org/sol/sol_int/60b84fe84/diagnostico-de-la-cobertura-mediatica-de-la-situacion-de-personas-refugiadas.html" TargetMode="External"/><Relationship Id="rId3" Type="http://schemas.openxmlformats.org/officeDocument/2006/relationships/image" Target="../media/image4.jpg"/><Relationship Id="rId7"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g"/><Relationship Id="rId7" Type="http://schemas.openxmlformats.org/officeDocument/2006/relationships/hyperlink" Target="https://www.acnur.org/sol/sol_int/60b8502f4/estudio-de-opinion-sobre-la-poblacion-extranjera-en-el-peru.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ldta6MVbRC4?feature=oembed" TargetMode="External"/><Relationship Id="rId5" Type="http://schemas.openxmlformats.org/officeDocument/2006/relationships/image" Target="../media/image35.jpe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medicosvenezolanosfrontera.com/"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3N2DMjK3Alk?feature=oembed" TargetMode="External"/><Relationship Id="rId6" Type="http://schemas.openxmlformats.org/officeDocument/2006/relationships/image" Target="../media/image37.jpeg"/><Relationship Id="rId5" Type="http://schemas.openxmlformats.org/officeDocument/2006/relationships/hyperlink" Target="https://www.youtube.com/watch?v=3N2DMjK3Alk" TargetMode="External"/><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especiales.elcomercio.com/2020/12/suenos-sin-frontera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especiales.larepublica.pe/migracion-venezolana-como-oportunida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222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827584" y="958548"/>
            <a:ext cx="6264696" cy="461665"/>
          </a:xfrm>
          <a:prstGeom prst="rect">
            <a:avLst/>
          </a:prstGeom>
          <a:solidFill>
            <a:schemeClr val="bg1"/>
          </a:solidFill>
        </p:spPr>
        <p:txBody>
          <a:bodyPr wrap="square" rtlCol="0">
            <a:spAutoFit/>
          </a:bodyPr>
          <a:lstStyle/>
          <a:p>
            <a:r>
              <a:rPr lang="es-CL" sz="2400" b="1" dirty="0">
                <a:solidFill>
                  <a:schemeClr val="accent1">
                    <a:lumMod val="50000"/>
                  </a:schemeClr>
                </a:solidFill>
              </a:rPr>
              <a:t>2. R4V: HACIA UNA RESPUESTA INTERAGENCIAL</a:t>
            </a:r>
          </a:p>
        </p:txBody>
      </p:sp>
      <p:pic>
        <p:nvPicPr>
          <p:cNvPr id="2" name="Online Media 1" title="¿Qué es R4V?">
            <a:hlinkClick r:id="" action="ppaction://media"/>
            <a:extLst>
              <a:ext uri="{FF2B5EF4-FFF2-40B4-BE49-F238E27FC236}">
                <a16:creationId xmlns:a16="http://schemas.microsoft.com/office/drawing/2014/main" id="{7F04DC21-F04E-4EF3-8A83-00E0EAE4A8B7}"/>
              </a:ext>
            </a:extLst>
          </p:cNvPr>
          <p:cNvPicPr>
            <a:picLocks noRot="1" noChangeAspect="1"/>
          </p:cNvPicPr>
          <p:nvPr>
            <a:videoFile r:link="rId1"/>
          </p:nvPr>
        </p:nvPicPr>
        <p:blipFill>
          <a:blip r:embed="rId4"/>
          <a:stretch>
            <a:fillRect/>
          </a:stretch>
        </p:blipFill>
        <p:spPr>
          <a:xfrm>
            <a:off x="5148064" y="1851670"/>
            <a:ext cx="3190213" cy="2824708"/>
          </a:xfrm>
          <a:prstGeom prst="rect">
            <a:avLst/>
          </a:prstGeom>
        </p:spPr>
      </p:pic>
      <p:pic>
        <p:nvPicPr>
          <p:cNvPr id="4" name="Picture 3" descr="Text&#10;&#10;Description automatically generated">
            <a:extLst>
              <a:ext uri="{FF2B5EF4-FFF2-40B4-BE49-F238E27FC236}">
                <a16:creationId xmlns:a16="http://schemas.microsoft.com/office/drawing/2014/main" id="{CAF00A6A-EE5D-49E1-A726-2AFBAC23C2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953" y="1851670"/>
            <a:ext cx="3309177" cy="2751360"/>
          </a:xfrm>
          <a:prstGeom prst="rect">
            <a:avLst/>
          </a:prstGeom>
        </p:spPr>
      </p:pic>
      <p:sp>
        <p:nvSpPr>
          <p:cNvPr id="22" name="TextBox 21">
            <a:extLst>
              <a:ext uri="{FF2B5EF4-FFF2-40B4-BE49-F238E27FC236}">
                <a16:creationId xmlns:a16="http://schemas.microsoft.com/office/drawing/2014/main" id="{B469A474-42C6-4EF5-9D88-042986DAE5CB}"/>
              </a:ext>
            </a:extLst>
          </p:cNvPr>
          <p:cNvSpPr txBox="1"/>
          <p:nvPr/>
        </p:nvSpPr>
        <p:spPr>
          <a:xfrm>
            <a:off x="188541" y="4677619"/>
            <a:ext cx="4572000" cy="369332"/>
          </a:xfrm>
          <a:prstGeom prst="rect">
            <a:avLst/>
          </a:prstGeom>
          <a:noFill/>
        </p:spPr>
        <p:txBody>
          <a:bodyPr wrap="square">
            <a:spAutoFit/>
          </a:bodyPr>
          <a:lstStyle/>
          <a:p>
            <a:r>
              <a:rPr lang="en-GB" dirty="0">
                <a:solidFill>
                  <a:srgbClr val="FFFF00"/>
                </a:solidFill>
                <a:hlinkClick r:id="rId6">
                  <a:extLst>
                    <a:ext uri="{A12FA001-AC4F-418D-AE19-62706E023703}">
                      <ahyp:hlinkClr xmlns:ahyp="http://schemas.microsoft.com/office/drawing/2018/hyperlinkcolor" val="tx"/>
                    </a:ext>
                  </a:extLst>
                </a:hlinkClick>
              </a:rPr>
              <a:t>Home | R4V</a:t>
            </a:r>
            <a:endParaRPr lang="en-GB" dirty="0">
              <a:solidFill>
                <a:srgbClr val="FFFF00"/>
              </a:solidFill>
            </a:endParaRPr>
          </a:p>
        </p:txBody>
      </p:sp>
    </p:spTree>
    <p:extLst>
      <p:ext uri="{BB962C8B-B14F-4D97-AF65-F5344CB8AC3E}">
        <p14:creationId xmlns:p14="http://schemas.microsoft.com/office/powerpoint/2010/main" val="36261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454375" y="287614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pic>
        <p:nvPicPr>
          <p:cNvPr id="3" name="Picture 2" descr="Diagram&#10;&#10;Description automatically generated">
            <a:extLst>
              <a:ext uri="{FF2B5EF4-FFF2-40B4-BE49-F238E27FC236}">
                <a16:creationId xmlns:a16="http://schemas.microsoft.com/office/drawing/2014/main" id="{36910E93-1F20-4A54-B435-3619E425E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694" y="1127711"/>
            <a:ext cx="4877694" cy="3419556"/>
          </a:xfrm>
          <a:prstGeom prst="rect">
            <a:avLst/>
          </a:prstGeom>
        </p:spPr>
      </p:pic>
      <p:sp>
        <p:nvSpPr>
          <p:cNvPr id="10" name="TextBox 9">
            <a:extLst>
              <a:ext uri="{FF2B5EF4-FFF2-40B4-BE49-F238E27FC236}">
                <a16:creationId xmlns:a16="http://schemas.microsoft.com/office/drawing/2014/main" id="{F1A457A2-3FDD-4314-AFD8-282E4845CF95}"/>
              </a:ext>
            </a:extLst>
          </p:cNvPr>
          <p:cNvSpPr txBox="1"/>
          <p:nvPr/>
        </p:nvSpPr>
        <p:spPr>
          <a:xfrm>
            <a:off x="4283968" y="1544827"/>
            <a:ext cx="4464496" cy="2585323"/>
          </a:xfrm>
          <a:prstGeom prst="rect">
            <a:avLst/>
          </a:prstGeom>
          <a:noFill/>
        </p:spPr>
        <p:txBody>
          <a:bodyPr wrap="square" rtlCol="0">
            <a:spAutoFit/>
          </a:bodyPr>
          <a:lstStyle/>
          <a:p>
            <a:pPr marL="285750" indent="-285750">
              <a:buFontTx/>
              <a:buChar char="-"/>
            </a:pPr>
            <a:r>
              <a:rPr lang="es-CO" dirty="0"/>
              <a:t>Creada en 2018</a:t>
            </a:r>
          </a:p>
          <a:p>
            <a:pPr marL="285750" indent="-285750">
              <a:buFontTx/>
              <a:buChar char="-"/>
            </a:pPr>
            <a:r>
              <a:rPr lang="es-CO" dirty="0"/>
              <a:t>Presente en 17 país</a:t>
            </a:r>
            <a:r>
              <a:rPr lang="en-GB" dirty="0"/>
              <a:t>es</a:t>
            </a:r>
          </a:p>
          <a:p>
            <a:pPr marL="285750" indent="-285750">
              <a:buFontTx/>
              <a:buChar char="-"/>
            </a:pPr>
            <a:r>
              <a:rPr lang="en-GB" dirty="0" err="1"/>
              <a:t>Conformada</a:t>
            </a:r>
            <a:r>
              <a:rPr lang="en-GB" dirty="0"/>
              <a:t> por 159 </a:t>
            </a:r>
            <a:r>
              <a:rPr lang="en-GB" dirty="0" err="1"/>
              <a:t>socios</a:t>
            </a:r>
            <a:endParaRPr lang="en-GB" dirty="0"/>
          </a:p>
          <a:p>
            <a:pPr marL="285750" indent="-285750">
              <a:buFontTx/>
              <a:buChar char="-"/>
            </a:pPr>
            <a:r>
              <a:rPr lang="en-GB" dirty="0" err="1"/>
              <a:t>Plataformas</a:t>
            </a:r>
            <a:r>
              <a:rPr lang="en-GB" dirty="0"/>
              <a:t> </a:t>
            </a:r>
            <a:r>
              <a:rPr lang="en-GB" dirty="0" err="1"/>
              <a:t>nacionales</a:t>
            </a:r>
            <a:r>
              <a:rPr lang="en-GB" dirty="0"/>
              <a:t> es en </a:t>
            </a:r>
            <a:r>
              <a:rPr lang="en-GB" dirty="0" err="1"/>
              <a:t>Brasil</a:t>
            </a:r>
            <a:r>
              <a:rPr lang="en-GB" dirty="0"/>
              <a:t>, Chile, Colombia, Ecuador, Perú.</a:t>
            </a:r>
          </a:p>
          <a:p>
            <a:pPr marL="285750" indent="-285750">
              <a:buFontTx/>
              <a:buChar char="-"/>
            </a:pPr>
            <a:r>
              <a:rPr lang="en-GB" dirty="0" err="1"/>
              <a:t>Plataformas</a:t>
            </a:r>
            <a:r>
              <a:rPr lang="en-GB" dirty="0"/>
              <a:t> </a:t>
            </a:r>
            <a:r>
              <a:rPr lang="en-GB" dirty="0" err="1"/>
              <a:t>subregionales</a:t>
            </a:r>
            <a:r>
              <a:rPr lang="en-GB" dirty="0"/>
              <a:t> en el Caribe, </a:t>
            </a:r>
            <a:r>
              <a:rPr lang="en-GB" dirty="0" err="1"/>
              <a:t>Centroamérica</a:t>
            </a:r>
            <a:r>
              <a:rPr lang="en-GB" dirty="0"/>
              <a:t> y México, y el </a:t>
            </a:r>
            <a:r>
              <a:rPr lang="en-GB" dirty="0" err="1"/>
              <a:t>Cono</a:t>
            </a:r>
            <a:r>
              <a:rPr lang="en-GB" dirty="0"/>
              <a:t> Sur. </a:t>
            </a:r>
          </a:p>
          <a:p>
            <a:pPr marL="285750" indent="-285750">
              <a:buFontTx/>
              <a:buChar char="-"/>
            </a:pPr>
            <a:r>
              <a:rPr lang="en-GB" dirty="0"/>
              <a:t>9 </a:t>
            </a:r>
            <a:r>
              <a:rPr lang="en-GB" dirty="0" err="1"/>
              <a:t>Sectores</a:t>
            </a:r>
            <a:endParaRPr lang="en-GB" dirty="0"/>
          </a:p>
          <a:p>
            <a:pPr marL="285750" indent="-285750">
              <a:buFontTx/>
              <a:buChar char="-"/>
            </a:pPr>
            <a:r>
              <a:rPr lang="en-GB" dirty="0"/>
              <a:t>1 </a:t>
            </a:r>
            <a:r>
              <a:rPr lang="en-GB" dirty="0" err="1"/>
              <a:t>Equipo</a:t>
            </a:r>
            <a:r>
              <a:rPr lang="en-GB" dirty="0"/>
              <a:t> de Coordinación Regional </a:t>
            </a:r>
            <a:endParaRPr lang="es-CO" dirty="0"/>
          </a:p>
        </p:txBody>
      </p:sp>
    </p:spTree>
    <p:extLst>
      <p:ext uri="{BB962C8B-B14F-4D97-AF65-F5344CB8AC3E}">
        <p14:creationId xmlns:p14="http://schemas.microsoft.com/office/powerpoint/2010/main" val="202758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sp>
        <p:nvSpPr>
          <p:cNvPr id="10" name="TextBox 9">
            <a:extLst>
              <a:ext uri="{FF2B5EF4-FFF2-40B4-BE49-F238E27FC236}">
                <a16:creationId xmlns:a16="http://schemas.microsoft.com/office/drawing/2014/main" id="{F1A457A2-3FDD-4314-AFD8-282E4845CF95}"/>
              </a:ext>
            </a:extLst>
          </p:cNvPr>
          <p:cNvSpPr txBox="1"/>
          <p:nvPr/>
        </p:nvSpPr>
        <p:spPr>
          <a:xfrm>
            <a:off x="461551" y="1635646"/>
            <a:ext cx="2548666" cy="3416320"/>
          </a:xfrm>
          <a:prstGeom prst="rect">
            <a:avLst/>
          </a:prstGeom>
          <a:noFill/>
        </p:spPr>
        <p:txBody>
          <a:bodyPr wrap="square" rtlCol="0">
            <a:spAutoFit/>
          </a:bodyPr>
          <a:lstStyle/>
          <a:p>
            <a:pPr marL="285750" indent="-285750">
              <a:buFontTx/>
              <a:buChar char="-"/>
            </a:pPr>
            <a:r>
              <a:rPr lang="es-CO" dirty="0"/>
              <a:t>Herramienta de planificación, coordinación  y recaudación de fondos. </a:t>
            </a:r>
          </a:p>
          <a:p>
            <a:pPr marL="285750" indent="-285750">
              <a:buFontTx/>
              <a:buChar char="-"/>
            </a:pPr>
            <a:endParaRPr lang="es-CO" dirty="0"/>
          </a:p>
          <a:p>
            <a:pPr marL="285750" indent="-285750">
              <a:buFontTx/>
              <a:buChar char="-"/>
            </a:pPr>
            <a:r>
              <a:rPr lang="es-CO" dirty="0"/>
              <a:t>El plan de respuesta más grande de la historia de América Latina y el Caribe. </a:t>
            </a:r>
          </a:p>
          <a:p>
            <a:pPr marL="285750" indent="-285750">
              <a:buFontTx/>
              <a:buChar char="-"/>
            </a:pPr>
            <a:endParaRPr lang="es-CO" dirty="0"/>
          </a:p>
          <a:p>
            <a:pPr marL="285750" indent="-285750">
              <a:buFontTx/>
              <a:buChar char="-"/>
            </a:pPr>
            <a:endParaRPr lang="es-CO" dirty="0"/>
          </a:p>
        </p:txBody>
      </p:sp>
      <p:sp>
        <p:nvSpPr>
          <p:cNvPr id="6" name="TextBox 5">
            <a:extLst>
              <a:ext uri="{FF2B5EF4-FFF2-40B4-BE49-F238E27FC236}">
                <a16:creationId xmlns:a16="http://schemas.microsoft.com/office/drawing/2014/main" id="{187FA2C5-C44A-48DD-B8D6-D1A003E943DD}"/>
              </a:ext>
            </a:extLst>
          </p:cNvPr>
          <p:cNvSpPr txBox="1"/>
          <p:nvPr/>
        </p:nvSpPr>
        <p:spPr>
          <a:xfrm>
            <a:off x="449705" y="843558"/>
            <a:ext cx="4536504" cy="584775"/>
          </a:xfrm>
          <a:prstGeom prst="rect">
            <a:avLst/>
          </a:prstGeom>
          <a:noFill/>
        </p:spPr>
        <p:txBody>
          <a:bodyPr wrap="square" rtlCol="0">
            <a:spAutoFit/>
          </a:bodyPr>
          <a:lstStyle/>
          <a:p>
            <a:r>
              <a:rPr lang="es-UY" sz="1600" b="1" dirty="0">
                <a:solidFill>
                  <a:schemeClr val="tx2"/>
                </a:solidFill>
                <a:effectLst/>
                <a:latin typeface="+mj-lt"/>
                <a:ea typeface="Times New Roman" panose="02020603050405020304" pitchFamily="18" charset="0"/>
              </a:rPr>
              <a:t>EL PLAN REGIONAL DE RESPUESTA A LOS REFUGIADOS Y MIGRANTES (RMRP)</a:t>
            </a:r>
            <a:endParaRPr lang="en-GB" sz="1600" b="1" dirty="0">
              <a:solidFill>
                <a:schemeClr val="tx2"/>
              </a:solidFill>
              <a:latin typeface="+mj-lt"/>
            </a:endParaRPr>
          </a:p>
        </p:txBody>
      </p:sp>
      <p:pic>
        <p:nvPicPr>
          <p:cNvPr id="4" name="Online Media 3" title="Plan de Respuesta Para Refugiados y Migrantes de Venezuela 2021">
            <a:hlinkClick r:id="" action="ppaction://media"/>
            <a:extLst>
              <a:ext uri="{FF2B5EF4-FFF2-40B4-BE49-F238E27FC236}">
                <a16:creationId xmlns:a16="http://schemas.microsoft.com/office/drawing/2014/main" id="{45DC2B39-1059-4AB6-8553-BC36F0AAA350}"/>
              </a:ext>
            </a:extLst>
          </p:cNvPr>
          <p:cNvPicPr>
            <a:picLocks noRot="1" noChangeAspect="1"/>
          </p:cNvPicPr>
          <p:nvPr>
            <a:videoFile r:link="rId1"/>
          </p:nvPr>
        </p:nvPicPr>
        <p:blipFill>
          <a:blip r:embed="rId5"/>
          <a:stretch>
            <a:fillRect/>
          </a:stretch>
        </p:blipFill>
        <p:spPr>
          <a:xfrm>
            <a:off x="3347864" y="1707654"/>
            <a:ext cx="5225359" cy="2952328"/>
          </a:xfrm>
          <a:prstGeom prst="rect">
            <a:avLst/>
          </a:prstGeom>
        </p:spPr>
      </p:pic>
    </p:spTree>
    <p:extLst>
      <p:ext uri="{BB962C8B-B14F-4D97-AF65-F5344CB8AC3E}">
        <p14:creationId xmlns:p14="http://schemas.microsoft.com/office/powerpoint/2010/main" val="42460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395536" y="819500"/>
            <a:ext cx="4104456" cy="461665"/>
          </a:xfrm>
          <a:prstGeom prst="rect">
            <a:avLst/>
          </a:prstGeom>
          <a:solidFill>
            <a:schemeClr val="bg1"/>
          </a:solidFill>
        </p:spPr>
        <p:txBody>
          <a:bodyPr wrap="square" rtlCol="0">
            <a:spAutoFit/>
          </a:bodyPr>
          <a:lstStyle/>
          <a:p>
            <a:r>
              <a:rPr lang="es-CL" sz="2400" b="1" dirty="0">
                <a:solidFill>
                  <a:schemeClr val="accent1">
                    <a:lumMod val="50000"/>
                  </a:schemeClr>
                </a:solidFill>
              </a:rPr>
              <a:t>3. LAS PALABRAS IMPORTAN: </a:t>
            </a:r>
          </a:p>
        </p:txBody>
      </p:sp>
      <p:sp>
        <p:nvSpPr>
          <p:cNvPr id="3" name="TextBox 2">
            <a:extLst>
              <a:ext uri="{FF2B5EF4-FFF2-40B4-BE49-F238E27FC236}">
                <a16:creationId xmlns:a16="http://schemas.microsoft.com/office/drawing/2014/main" id="{5C406714-CAF6-4518-979A-09FA64A3E7F2}"/>
              </a:ext>
            </a:extLst>
          </p:cNvPr>
          <p:cNvSpPr txBox="1"/>
          <p:nvPr/>
        </p:nvSpPr>
        <p:spPr>
          <a:xfrm>
            <a:off x="827584" y="1923678"/>
            <a:ext cx="2016224" cy="923330"/>
          </a:xfrm>
          <a:prstGeom prst="rect">
            <a:avLst/>
          </a:prstGeom>
          <a:noFill/>
        </p:spPr>
        <p:txBody>
          <a:bodyPr wrap="square" rtlCol="0">
            <a:spAutoFit/>
          </a:bodyPr>
          <a:lstStyle/>
          <a:p>
            <a:r>
              <a:rPr lang="es-CO" dirty="0">
                <a:solidFill>
                  <a:srgbClr val="FFFF00"/>
                </a:solidFill>
              </a:rPr>
              <a:t>“Persona ilegal”</a:t>
            </a:r>
            <a:r>
              <a:rPr lang="en-GB" dirty="0">
                <a:solidFill>
                  <a:srgbClr val="FFFF00"/>
                </a:solidFill>
              </a:rPr>
              <a:t> “</a:t>
            </a:r>
            <a:r>
              <a:rPr lang="en-GB" dirty="0" err="1">
                <a:solidFill>
                  <a:srgbClr val="FFFF00"/>
                </a:solidFill>
              </a:rPr>
              <a:t>Migrante</a:t>
            </a:r>
            <a:r>
              <a:rPr lang="en-GB" dirty="0">
                <a:solidFill>
                  <a:srgbClr val="FFFF00"/>
                </a:solidFill>
              </a:rPr>
              <a:t> </a:t>
            </a:r>
            <a:r>
              <a:rPr lang="en-GB" dirty="0" err="1">
                <a:solidFill>
                  <a:srgbClr val="FFFF00"/>
                </a:solidFill>
              </a:rPr>
              <a:t>ilegal</a:t>
            </a:r>
            <a:r>
              <a:rPr lang="en-GB" dirty="0">
                <a:solidFill>
                  <a:srgbClr val="FFFF00"/>
                </a:solidFill>
              </a:rPr>
              <a:t>”</a:t>
            </a:r>
          </a:p>
          <a:p>
            <a:endParaRPr lang="es-CO" dirty="0">
              <a:solidFill>
                <a:srgbClr val="FFFF00"/>
              </a:solidFill>
            </a:endParaRPr>
          </a:p>
        </p:txBody>
      </p:sp>
      <p:sp>
        <p:nvSpPr>
          <p:cNvPr id="7" name="TextBox 6">
            <a:extLst>
              <a:ext uri="{FF2B5EF4-FFF2-40B4-BE49-F238E27FC236}">
                <a16:creationId xmlns:a16="http://schemas.microsoft.com/office/drawing/2014/main" id="{A57C41CF-7746-4154-A9F6-FEBF58AECDBF}"/>
              </a:ext>
            </a:extLst>
          </p:cNvPr>
          <p:cNvSpPr txBox="1"/>
          <p:nvPr/>
        </p:nvSpPr>
        <p:spPr>
          <a:xfrm>
            <a:off x="852908" y="2872074"/>
            <a:ext cx="2769958" cy="646331"/>
          </a:xfrm>
          <a:prstGeom prst="rect">
            <a:avLst/>
          </a:prstGeom>
          <a:noFill/>
        </p:spPr>
        <p:txBody>
          <a:bodyPr wrap="square" rtlCol="0">
            <a:spAutoFit/>
          </a:bodyPr>
          <a:lstStyle/>
          <a:p>
            <a:r>
              <a:rPr lang="es-CO" dirty="0">
                <a:solidFill>
                  <a:srgbClr val="FFFF00"/>
                </a:solidFill>
              </a:rPr>
              <a:t>“Migrantes venezolanos”</a:t>
            </a:r>
          </a:p>
          <a:p>
            <a:r>
              <a:rPr lang="es-CO" dirty="0">
                <a:solidFill>
                  <a:srgbClr val="FFFF00"/>
                </a:solidFill>
              </a:rPr>
              <a:t>“Refugiados venezolanos”</a:t>
            </a:r>
          </a:p>
        </p:txBody>
      </p:sp>
      <p:sp>
        <p:nvSpPr>
          <p:cNvPr id="8" name="TextBox 7">
            <a:extLst>
              <a:ext uri="{FF2B5EF4-FFF2-40B4-BE49-F238E27FC236}">
                <a16:creationId xmlns:a16="http://schemas.microsoft.com/office/drawing/2014/main" id="{97C23DF2-5730-4E67-AC4C-FBC7D0DFC7B3}"/>
              </a:ext>
            </a:extLst>
          </p:cNvPr>
          <p:cNvSpPr txBox="1"/>
          <p:nvPr/>
        </p:nvSpPr>
        <p:spPr>
          <a:xfrm>
            <a:off x="852908" y="3837204"/>
            <a:ext cx="1630860" cy="923330"/>
          </a:xfrm>
          <a:prstGeom prst="rect">
            <a:avLst/>
          </a:prstGeom>
          <a:noFill/>
        </p:spPr>
        <p:txBody>
          <a:bodyPr wrap="square" rtlCol="0">
            <a:spAutoFit/>
          </a:bodyPr>
          <a:lstStyle/>
          <a:p>
            <a:r>
              <a:rPr lang="es-CO" dirty="0">
                <a:solidFill>
                  <a:srgbClr val="FFFF00"/>
                </a:solidFill>
              </a:rPr>
              <a:t>“Muchos”</a:t>
            </a:r>
          </a:p>
          <a:p>
            <a:r>
              <a:rPr lang="es-CO" dirty="0">
                <a:solidFill>
                  <a:srgbClr val="FFFF00"/>
                </a:solidFill>
              </a:rPr>
              <a:t>“Pocos”</a:t>
            </a:r>
          </a:p>
          <a:p>
            <a:r>
              <a:rPr lang="es-CO" dirty="0">
                <a:solidFill>
                  <a:srgbClr val="FFFF00"/>
                </a:solidFill>
              </a:rPr>
              <a:t>“Casi nadie”</a:t>
            </a:r>
          </a:p>
        </p:txBody>
      </p:sp>
      <p:sp>
        <p:nvSpPr>
          <p:cNvPr id="9" name="TextBox 8">
            <a:extLst>
              <a:ext uri="{FF2B5EF4-FFF2-40B4-BE49-F238E27FC236}">
                <a16:creationId xmlns:a16="http://schemas.microsoft.com/office/drawing/2014/main" id="{7DE2D17D-F681-4990-B9C6-21A7141596CD}"/>
              </a:ext>
            </a:extLst>
          </p:cNvPr>
          <p:cNvSpPr txBox="1"/>
          <p:nvPr/>
        </p:nvSpPr>
        <p:spPr>
          <a:xfrm>
            <a:off x="3988153" y="2022450"/>
            <a:ext cx="4680520" cy="369332"/>
          </a:xfrm>
          <a:prstGeom prst="rect">
            <a:avLst/>
          </a:prstGeom>
          <a:noFill/>
        </p:spPr>
        <p:txBody>
          <a:bodyPr wrap="square" rtlCol="0">
            <a:spAutoFit/>
          </a:bodyPr>
          <a:lstStyle/>
          <a:p>
            <a:r>
              <a:rPr lang="en-US" sz="1800" dirty="0">
                <a:solidFill>
                  <a:schemeClr val="bg1"/>
                </a:solidFill>
                <a:effectLst/>
                <a:latin typeface="Arial" panose="020B0604020202020204" pitchFamily="34" charset="0"/>
                <a:ea typeface="Times New Roman" panose="02020603050405020304" pitchFamily="18" charset="0"/>
              </a:rPr>
              <a:t>“Persona en </a:t>
            </a:r>
            <a:r>
              <a:rPr lang="en-US" sz="1800" dirty="0" err="1">
                <a:solidFill>
                  <a:schemeClr val="bg1"/>
                </a:solidFill>
                <a:effectLst/>
                <a:latin typeface="Arial" panose="020B0604020202020204" pitchFamily="34" charset="0"/>
                <a:ea typeface="Times New Roman" panose="02020603050405020304" pitchFamily="18" charset="0"/>
              </a:rPr>
              <a:t>situación</a:t>
            </a:r>
            <a:r>
              <a:rPr lang="en-US" sz="1800" dirty="0">
                <a:solidFill>
                  <a:schemeClr val="bg1"/>
                </a:solidFill>
                <a:effectLst/>
                <a:latin typeface="Arial" panose="020B0604020202020204" pitchFamily="34" charset="0"/>
                <a:ea typeface="Times New Roman" panose="02020603050405020304" pitchFamily="18" charset="0"/>
              </a:rPr>
              <a:t> irregular”</a:t>
            </a:r>
            <a:endParaRPr lang="es-CO" dirty="0">
              <a:solidFill>
                <a:schemeClr val="bg1"/>
              </a:solidFill>
            </a:endParaRPr>
          </a:p>
        </p:txBody>
      </p:sp>
      <p:sp>
        <p:nvSpPr>
          <p:cNvPr id="11" name="TextBox 10">
            <a:extLst>
              <a:ext uri="{FF2B5EF4-FFF2-40B4-BE49-F238E27FC236}">
                <a16:creationId xmlns:a16="http://schemas.microsoft.com/office/drawing/2014/main" id="{1DB2EAE5-EACF-45F2-AE2C-D9845DC34CFA}"/>
              </a:ext>
            </a:extLst>
          </p:cNvPr>
          <p:cNvSpPr txBox="1"/>
          <p:nvPr/>
        </p:nvSpPr>
        <p:spPr>
          <a:xfrm>
            <a:off x="3988153" y="2873068"/>
            <a:ext cx="4680520" cy="646331"/>
          </a:xfrm>
          <a:prstGeom prst="rect">
            <a:avLst/>
          </a:prstGeom>
          <a:noFill/>
        </p:spPr>
        <p:txBody>
          <a:bodyPr wrap="square" rtlCol="0">
            <a:spAutoFit/>
          </a:bodyPr>
          <a:lstStyle/>
          <a:p>
            <a:r>
              <a:rPr lang="en-US" sz="1800" dirty="0">
                <a:solidFill>
                  <a:schemeClr val="bg1"/>
                </a:solidFill>
                <a:effectLst/>
                <a:latin typeface="Arial" panose="020B0604020202020204" pitchFamily="34" charset="0"/>
                <a:ea typeface="Times New Roman" panose="02020603050405020304" pitchFamily="18" charset="0"/>
              </a:rPr>
              <a:t>“</a:t>
            </a:r>
            <a:r>
              <a:rPr lang="es-UY" sz="1800" dirty="0">
                <a:solidFill>
                  <a:schemeClr val="bg1"/>
                </a:solidFill>
                <a:effectLst/>
                <a:latin typeface="Arial" panose="020B0604020202020204" pitchFamily="34" charset="0"/>
                <a:ea typeface="Times New Roman" panose="02020603050405020304" pitchFamily="18" charset="0"/>
              </a:rPr>
              <a:t>Personas refugiadas y migrantes de Venezuela</a:t>
            </a:r>
            <a:r>
              <a:rPr lang="en-US" sz="1800" dirty="0">
                <a:solidFill>
                  <a:schemeClr val="bg1"/>
                </a:solidFill>
                <a:effectLst/>
                <a:latin typeface="Arial" panose="020B0604020202020204" pitchFamily="34" charset="0"/>
                <a:ea typeface="Times New Roman" panose="02020603050405020304" pitchFamily="18" charset="0"/>
              </a:rPr>
              <a:t>”</a:t>
            </a:r>
            <a:endParaRPr lang="es-CO" dirty="0">
              <a:solidFill>
                <a:schemeClr val="bg1"/>
              </a:solidFill>
            </a:endParaRPr>
          </a:p>
        </p:txBody>
      </p:sp>
      <p:sp>
        <p:nvSpPr>
          <p:cNvPr id="12" name="TextBox 11">
            <a:extLst>
              <a:ext uri="{FF2B5EF4-FFF2-40B4-BE49-F238E27FC236}">
                <a16:creationId xmlns:a16="http://schemas.microsoft.com/office/drawing/2014/main" id="{1513B76E-E7F9-4C96-AF76-08BEAF372F2C}"/>
              </a:ext>
            </a:extLst>
          </p:cNvPr>
          <p:cNvSpPr txBox="1"/>
          <p:nvPr/>
        </p:nvSpPr>
        <p:spPr>
          <a:xfrm>
            <a:off x="4067944" y="4027871"/>
            <a:ext cx="4680520" cy="646331"/>
          </a:xfrm>
          <a:prstGeom prst="rect">
            <a:avLst/>
          </a:prstGeom>
          <a:noFill/>
        </p:spPr>
        <p:txBody>
          <a:bodyPr wrap="square" rtlCol="0">
            <a:spAutoFit/>
          </a:bodyPr>
          <a:lstStyle/>
          <a:p>
            <a:r>
              <a:rPr lang="es-CO" sz="1800" dirty="0">
                <a:solidFill>
                  <a:schemeClr val="bg1"/>
                </a:solidFill>
                <a:effectLst/>
                <a:latin typeface="Arial" panose="020B0604020202020204" pitchFamily="34" charset="0"/>
                <a:ea typeface="Times New Roman" panose="02020603050405020304" pitchFamily="18" charset="0"/>
              </a:rPr>
              <a:t>Usar cifras y aproximaciones. </a:t>
            </a:r>
          </a:p>
          <a:p>
            <a:r>
              <a:rPr lang="es-CO" dirty="0">
                <a:solidFill>
                  <a:schemeClr val="bg1"/>
                </a:solidFill>
                <a:latin typeface="Arial" panose="020B0604020202020204" pitchFamily="34" charset="0"/>
              </a:rPr>
              <a:t>Evitar generalizaciones.</a:t>
            </a:r>
            <a:endParaRPr lang="es-CO" dirty="0">
              <a:solidFill>
                <a:schemeClr val="bg1"/>
              </a:solidFill>
            </a:endParaRPr>
          </a:p>
        </p:txBody>
      </p:sp>
      <p:cxnSp>
        <p:nvCxnSpPr>
          <p:cNvPr id="13" name="Straight Connector 12">
            <a:extLst>
              <a:ext uri="{FF2B5EF4-FFF2-40B4-BE49-F238E27FC236}">
                <a16:creationId xmlns:a16="http://schemas.microsoft.com/office/drawing/2014/main" id="{8582E4B5-A93D-4387-B9FE-A342F170C129}"/>
              </a:ext>
            </a:extLst>
          </p:cNvPr>
          <p:cNvCxnSpPr/>
          <p:nvPr/>
        </p:nvCxnSpPr>
        <p:spPr>
          <a:xfrm>
            <a:off x="3707904" y="2016011"/>
            <a:ext cx="0" cy="2658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2D7560-C3B4-487B-B24C-3C9E92CA597F}"/>
              </a:ext>
            </a:extLst>
          </p:cNvPr>
          <p:cNvCxnSpPr>
            <a:cxnSpLocks/>
          </p:cNvCxnSpPr>
          <p:nvPr/>
        </p:nvCxnSpPr>
        <p:spPr>
          <a:xfrm flipH="1">
            <a:off x="1427789" y="1563638"/>
            <a:ext cx="335899" cy="2677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276C66-B466-498A-9283-D698273FE4DD}"/>
              </a:ext>
            </a:extLst>
          </p:cNvPr>
          <p:cNvCxnSpPr>
            <a:cxnSpLocks/>
          </p:cNvCxnSpPr>
          <p:nvPr/>
        </p:nvCxnSpPr>
        <p:spPr>
          <a:xfrm>
            <a:off x="1427789" y="1567097"/>
            <a:ext cx="311758" cy="2642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6BE685-7F3E-40F3-8166-E8C0D319092A}"/>
              </a:ext>
            </a:extLst>
          </p:cNvPr>
          <p:cNvCxnSpPr/>
          <p:nvPr/>
        </p:nvCxnSpPr>
        <p:spPr>
          <a:xfrm>
            <a:off x="5436096" y="1706829"/>
            <a:ext cx="72008" cy="13387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EC82ED-4DEC-4FE2-BB55-BE519428D4BC}"/>
              </a:ext>
            </a:extLst>
          </p:cNvPr>
          <p:cNvCxnSpPr/>
          <p:nvPr/>
        </p:nvCxnSpPr>
        <p:spPr>
          <a:xfrm flipV="1">
            <a:off x="5508104" y="1428937"/>
            <a:ext cx="504056" cy="41176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658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417073" y="915566"/>
            <a:ext cx="6408712" cy="461665"/>
          </a:xfrm>
          <a:prstGeom prst="rect">
            <a:avLst/>
          </a:prstGeom>
          <a:solidFill>
            <a:schemeClr val="bg1"/>
          </a:solidFill>
        </p:spPr>
        <p:txBody>
          <a:bodyPr wrap="square" rtlCol="0">
            <a:spAutoFit/>
          </a:bodyPr>
          <a:lstStyle/>
          <a:p>
            <a:r>
              <a:rPr lang="es-CL" sz="2400" b="1" dirty="0">
                <a:solidFill>
                  <a:schemeClr val="accent1">
                    <a:lumMod val="50000"/>
                  </a:schemeClr>
                </a:solidFill>
              </a:rPr>
              <a:t>4. COMUNICACIÓN CON ENFOQUE DE DERECHOS</a:t>
            </a:r>
          </a:p>
        </p:txBody>
      </p:sp>
      <p:pic>
        <p:nvPicPr>
          <p:cNvPr id="2050" name="Picture 2" descr="Revisiting “Do No Harm” for Blockchain Regulation: Missing in Action | by  William Mougayar | Medium">
            <a:extLst>
              <a:ext uri="{FF2B5EF4-FFF2-40B4-BE49-F238E27FC236}">
                <a16:creationId xmlns:a16="http://schemas.microsoft.com/office/drawing/2014/main" id="{C2C2B659-3A1F-429B-9369-2B1A05B03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215" y="1707654"/>
            <a:ext cx="4507570" cy="305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56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descr="A person lifting a barbell&#10;&#10;Description automatically generated with low confidence">
            <a:extLst>
              <a:ext uri="{FF2B5EF4-FFF2-40B4-BE49-F238E27FC236}">
                <a16:creationId xmlns:a16="http://schemas.microsoft.com/office/drawing/2014/main" id="{99B782D3-FFB4-4E26-89C8-80AC2ED97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5748" y="830025"/>
            <a:ext cx="3513733" cy="2427734"/>
          </a:xfrm>
          <a:prstGeom prst="rect">
            <a:avLst/>
          </a:prstGeom>
        </p:spPr>
      </p:pic>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sp>
        <p:nvSpPr>
          <p:cNvPr id="10" name="TextBox 9">
            <a:extLst>
              <a:ext uri="{FF2B5EF4-FFF2-40B4-BE49-F238E27FC236}">
                <a16:creationId xmlns:a16="http://schemas.microsoft.com/office/drawing/2014/main" id="{F1A457A2-3FDD-4314-AFD8-282E4845CF95}"/>
              </a:ext>
            </a:extLst>
          </p:cNvPr>
          <p:cNvSpPr txBox="1"/>
          <p:nvPr/>
        </p:nvSpPr>
        <p:spPr>
          <a:xfrm>
            <a:off x="461551" y="1635646"/>
            <a:ext cx="2548666" cy="369332"/>
          </a:xfrm>
          <a:prstGeom prst="rect">
            <a:avLst/>
          </a:prstGeom>
          <a:noFill/>
        </p:spPr>
        <p:txBody>
          <a:bodyPr wrap="square" rtlCol="0">
            <a:spAutoFit/>
          </a:bodyPr>
          <a:lstStyle/>
          <a:p>
            <a:r>
              <a:rPr lang="es-CO" b="1" dirty="0"/>
              <a:t>1. COMO AMENAZA:</a:t>
            </a:r>
          </a:p>
        </p:txBody>
      </p:sp>
      <p:sp>
        <p:nvSpPr>
          <p:cNvPr id="6" name="TextBox 5">
            <a:extLst>
              <a:ext uri="{FF2B5EF4-FFF2-40B4-BE49-F238E27FC236}">
                <a16:creationId xmlns:a16="http://schemas.microsoft.com/office/drawing/2014/main" id="{187FA2C5-C44A-48DD-B8D6-D1A003E943DD}"/>
              </a:ext>
            </a:extLst>
          </p:cNvPr>
          <p:cNvSpPr txBox="1"/>
          <p:nvPr/>
        </p:nvSpPr>
        <p:spPr>
          <a:xfrm>
            <a:off x="449705" y="843558"/>
            <a:ext cx="4536504" cy="584775"/>
          </a:xfrm>
          <a:prstGeom prst="rect">
            <a:avLst/>
          </a:prstGeom>
          <a:noFill/>
        </p:spPr>
        <p:txBody>
          <a:bodyPr wrap="square" rtlCol="0">
            <a:spAutoFit/>
          </a:bodyPr>
          <a:lstStyle/>
          <a:p>
            <a:r>
              <a:rPr lang="es-UY" sz="1600" b="1" dirty="0">
                <a:solidFill>
                  <a:schemeClr val="tx2"/>
                </a:solidFill>
                <a:latin typeface="+mj-lt"/>
              </a:rPr>
              <a:t>REPRESENTACIONES NEGATIVAS DE LAS PERSONAS REFUGIADAS Y MIGRANTES DE VENEZUELA: </a:t>
            </a:r>
            <a:endParaRPr lang="en-GB" sz="1600" b="1" dirty="0">
              <a:solidFill>
                <a:schemeClr val="tx2"/>
              </a:solidFill>
              <a:latin typeface="+mj-lt"/>
            </a:endParaRPr>
          </a:p>
        </p:txBody>
      </p:sp>
      <p:pic>
        <p:nvPicPr>
          <p:cNvPr id="11" name="Picture 10" descr="A person carrying a bag&#10;&#10;Description automatically generated with low confidence">
            <a:extLst>
              <a:ext uri="{FF2B5EF4-FFF2-40B4-BE49-F238E27FC236}">
                <a16:creationId xmlns:a16="http://schemas.microsoft.com/office/drawing/2014/main" id="{7F0C58EB-40CA-47F6-B79E-73E56FBC6F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35" r="5716"/>
          <a:stretch/>
        </p:blipFill>
        <p:spPr>
          <a:xfrm>
            <a:off x="306441" y="2863264"/>
            <a:ext cx="3722024" cy="1989257"/>
          </a:xfrm>
          <a:prstGeom prst="rect">
            <a:avLst/>
          </a:prstGeom>
        </p:spPr>
      </p:pic>
      <p:pic>
        <p:nvPicPr>
          <p:cNvPr id="13" name="Picture 12" descr="A picture containing text, person&#10;&#10;Description automatically generated">
            <a:extLst>
              <a:ext uri="{FF2B5EF4-FFF2-40B4-BE49-F238E27FC236}">
                <a16:creationId xmlns:a16="http://schemas.microsoft.com/office/drawing/2014/main" id="{C113C24F-258A-47ED-B446-7A0EFA152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4475" y="1673543"/>
            <a:ext cx="2994712" cy="1923678"/>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216F4CD9-FD95-43B2-A0F6-F0F0B7F796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8956" y="2843464"/>
            <a:ext cx="2993382" cy="1793078"/>
          </a:xfrm>
          <a:prstGeom prst="rect">
            <a:avLst/>
          </a:prstGeom>
        </p:spPr>
      </p:pic>
      <p:pic>
        <p:nvPicPr>
          <p:cNvPr id="19" name="Picture 18" descr="Graphical user interface, text&#10;&#10;Description automatically generated">
            <a:extLst>
              <a:ext uri="{FF2B5EF4-FFF2-40B4-BE49-F238E27FC236}">
                <a16:creationId xmlns:a16="http://schemas.microsoft.com/office/drawing/2014/main" id="{BAF5B7EC-9372-4C23-A50C-525816F5CC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8955" y="4636542"/>
            <a:ext cx="3053963" cy="400110"/>
          </a:xfrm>
          <a:prstGeom prst="rect">
            <a:avLst/>
          </a:prstGeom>
        </p:spPr>
      </p:pic>
      <p:cxnSp>
        <p:nvCxnSpPr>
          <p:cNvPr id="21" name="Straight Connector 20">
            <a:extLst>
              <a:ext uri="{FF2B5EF4-FFF2-40B4-BE49-F238E27FC236}">
                <a16:creationId xmlns:a16="http://schemas.microsoft.com/office/drawing/2014/main" id="{11CC1822-2693-492A-894E-0207D7BCDBB1}"/>
              </a:ext>
            </a:extLst>
          </p:cNvPr>
          <p:cNvCxnSpPr/>
          <p:nvPr/>
        </p:nvCxnSpPr>
        <p:spPr>
          <a:xfrm>
            <a:off x="6719484" y="5020022"/>
            <a:ext cx="1542627"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02AE7085-89E5-407E-A83B-D0C3813F398A}"/>
              </a:ext>
            </a:extLst>
          </p:cNvPr>
          <p:cNvCxnSpPr>
            <a:cxnSpLocks/>
          </p:cNvCxnSpPr>
          <p:nvPr/>
        </p:nvCxnSpPr>
        <p:spPr>
          <a:xfrm>
            <a:off x="3131840" y="1822593"/>
            <a:ext cx="576064"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5D5E38EC-A4A5-426D-86F8-2A7B30899BA2}"/>
              </a:ext>
            </a:extLst>
          </p:cNvPr>
          <p:cNvCxnSpPr>
            <a:cxnSpLocks/>
          </p:cNvCxnSpPr>
          <p:nvPr/>
        </p:nvCxnSpPr>
        <p:spPr>
          <a:xfrm>
            <a:off x="1043608" y="4371950"/>
            <a:ext cx="576064"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BE77E79-B69C-43A4-9646-66029AB22FBA}"/>
              </a:ext>
            </a:extLst>
          </p:cNvPr>
          <p:cNvCxnSpPr>
            <a:cxnSpLocks/>
          </p:cNvCxnSpPr>
          <p:nvPr/>
        </p:nvCxnSpPr>
        <p:spPr>
          <a:xfrm>
            <a:off x="5652120" y="987574"/>
            <a:ext cx="3096344"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7919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Box 12">
            <a:extLst>
              <a:ext uri="{FF2B5EF4-FFF2-40B4-BE49-F238E27FC236}">
                <a16:creationId xmlns:a16="http://schemas.microsoft.com/office/drawing/2014/main" id="{F13223EF-3C28-CD44-8631-B0D3A78B67DB}"/>
              </a:ext>
            </a:extLst>
          </p:cNvPr>
          <p:cNvSpPr txBox="1"/>
          <p:nvPr/>
        </p:nvSpPr>
        <p:spPr>
          <a:xfrm>
            <a:off x="683568" y="915566"/>
            <a:ext cx="6054436" cy="3170099"/>
          </a:xfrm>
          <a:prstGeom prst="rect">
            <a:avLst/>
          </a:prstGeom>
          <a:noFill/>
        </p:spPr>
        <p:txBody>
          <a:bodyPr wrap="square" rtlCol="0">
            <a:spAutoFit/>
          </a:bodyPr>
          <a:lstStyle/>
          <a:p>
            <a:r>
              <a:rPr lang="en-US" sz="4000" dirty="0">
                <a:solidFill>
                  <a:schemeClr val="bg1"/>
                </a:solidFill>
                <a:latin typeface="+mj-lt"/>
                <a:ea typeface="Nunito Bold" charset="0"/>
                <a:cs typeface="Arima Madurai" pitchFamily="2" charset="77"/>
              </a:rPr>
              <a:t>¿QUÉ IMAGEN SE TE VIENE A LA MENTE CUANDO ESCUCHAS LA PALABRA REFUGIADO / MIGRANTE VENEZOLANO?</a:t>
            </a:r>
          </a:p>
        </p:txBody>
      </p:sp>
    </p:spTree>
    <p:extLst>
      <p:ext uri="{BB962C8B-B14F-4D97-AF65-F5344CB8AC3E}">
        <p14:creationId xmlns:p14="http://schemas.microsoft.com/office/powerpoint/2010/main" val="1904607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pic>
        <p:nvPicPr>
          <p:cNvPr id="5" name="Picture 4" descr="A picture containing person, sky, outdoor, people&#10;&#10;Description automatically generated">
            <a:extLst>
              <a:ext uri="{FF2B5EF4-FFF2-40B4-BE49-F238E27FC236}">
                <a16:creationId xmlns:a16="http://schemas.microsoft.com/office/drawing/2014/main" id="{44C97F7D-773F-4E43-9DA5-C4CD551C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00364" cy="2534186"/>
          </a:xfrm>
          <a:prstGeom prst="rect">
            <a:avLst/>
          </a:prstGeom>
        </p:spPr>
      </p:pic>
      <p:pic>
        <p:nvPicPr>
          <p:cNvPr id="12" name="Picture 11" descr="A picture containing marketplace, scene, crowd&#10;&#10;Description automatically generated">
            <a:extLst>
              <a:ext uri="{FF2B5EF4-FFF2-40B4-BE49-F238E27FC236}">
                <a16:creationId xmlns:a16="http://schemas.microsoft.com/office/drawing/2014/main" id="{1B6378E6-15A8-413C-B90F-49D18D80A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535" y="2147490"/>
            <a:ext cx="6668465" cy="3000243"/>
          </a:xfrm>
          <a:prstGeom prst="rect">
            <a:avLst/>
          </a:prstGeom>
        </p:spPr>
      </p:pic>
      <p:pic>
        <p:nvPicPr>
          <p:cNvPr id="16" name="Picture 15" descr="A picture containing sky, outdoor, person, sport&#10;&#10;Description automatically generated">
            <a:extLst>
              <a:ext uri="{FF2B5EF4-FFF2-40B4-BE49-F238E27FC236}">
                <a16:creationId xmlns:a16="http://schemas.microsoft.com/office/drawing/2014/main" id="{B641A515-0D85-483C-80A3-4EFF61528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37119"/>
            <a:ext cx="4500364" cy="3000243"/>
          </a:xfrm>
          <a:prstGeom prst="rect">
            <a:avLst/>
          </a:prstGeom>
        </p:spPr>
      </p:pic>
      <p:pic>
        <p:nvPicPr>
          <p:cNvPr id="20" name="Picture 19" descr="A group of people walking down a street with luggage&#10;&#10;Description automatically generated with low confidence">
            <a:extLst>
              <a:ext uri="{FF2B5EF4-FFF2-40B4-BE49-F238E27FC236}">
                <a16:creationId xmlns:a16="http://schemas.microsoft.com/office/drawing/2014/main" id="{B2C6B63A-64DF-46DB-82B8-5C936310B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0365" y="5098"/>
            <a:ext cx="4643636" cy="2612046"/>
          </a:xfrm>
          <a:prstGeom prst="rect">
            <a:avLst/>
          </a:prstGeom>
        </p:spPr>
      </p:pic>
      <p:sp>
        <p:nvSpPr>
          <p:cNvPr id="23" name="TextBox 22">
            <a:extLst>
              <a:ext uri="{FF2B5EF4-FFF2-40B4-BE49-F238E27FC236}">
                <a16:creationId xmlns:a16="http://schemas.microsoft.com/office/drawing/2014/main" id="{80A73356-C437-4F21-A0BD-3D58DD798DBA}"/>
              </a:ext>
            </a:extLst>
          </p:cNvPr>
          <p:cNvSpPr txBox="1"/>
          <p:nvPr/>
        </p:nvSpPr>
        <p:spPr>
          <a:xfrm>
            <a:off x="0" y="2147490"/>
            <a:ext cx="9144000" cy="369332"/>
          </a:xfrm>
          <a:prstGeom prst="rect">
            <a:avLst/>
          </a:prstGeom>
          <a:solidFill>
            <a:srgbClr val="FFFF00"/>
          </a:solidFill>
        </p:spPr>
        <p:txBody>
          <a:bodyPr wrap="square" rtlCol="0">
            <a:spAutoFit/>
          </a:bodyPr>
          <a:lstStyle/>
          <a:p>
            <a:pPr algn="ctr"/>
            <a:r>
              <a:rPr lang="es-CO" b="1" dirty="0"/>
              <a:t>¿SE PARECE A ESTAS?</a:t>
            </a:r>
            <a:endParaRPr lang="en-GB" b="1" dirty="0"/>
          </a:p>
        </p:txBody>
      </p:sp>
    </p:spTree>
    <p:extLst>
      <p:ext uri="{BB962C8B-B14F-4D97-AF65-F5344CB8AC3E}">
        <p14:creationId xmlns:p14="http://schemas.microsoft.com/office/powerpoint/2010/main" val="3425347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10" name="TextBox 9">
            <a:extLst>
              <a:ext uri="{FF2B5EF4-FFF2-40B4-BE49-F238E27FC236}">
                <a16:creationId xmlns:a16="http://schemas.microsoft.com/office/drawing/2014/main" id="{F1A457A2-3FDD-4314-AFD8-282E4845CF95}"/>
              </a:ext>
            </a:extLst>
          </p:cNvPr>
          <p:cNvSpPr txBox="1"/>
          <p:nvPr/>
        </p:nvSpPr>
        <p:spPr>
          <a:xfrm>
            <a:off x="323528" y="771550"/>
            <a:ext cx="2548666" cy="369332"/>
          </a:xfrm>
          <a:prstGeom prst="rect">
            <a:avLst/>
          </a:prstGeom>
          <a:noFill/>
        </p:spPr>
        <p:txBody>
          <a:bodyPr wrap="square" rtlCol="0">
            <a:spAutoFit/>
          </a:bodyPr>
          <a:lstStyle/>
          <a:p>
            <a:r>
              <a:rPr lang="es-CO" b="1" dirty="0"/>
              <a:t>2. COMO VÍCTIMAS:</a:t>
            </a:r>
          </a:p>
        </p:txBody>
      </p:sp>
      <p:sp>
        <p:nvSpPr>
          <p:cNvPr id="16" name="TextBox 15">
            <a:extLst>
              <a:ext uri="{FF2B5EF4-FFF2-40B4-BE49-F238E27FC236}">
                <a16:creationId xmlns:a16="http://schemas.microsoft.com/office/drawing/2014/main" id="{CEF651A3-DB07-4CBB-9FE2-8D4E4FF3E67B}"/>
              </a:ext>
            </a:extLst>
          </p:cNvPr>
          <p:cNvSpPr txBox="1"/>
          <p:nvPr/>
        </p:nvSpPr>
        <p:spPr>
          <a:xfrm>
            <a:off x="345368" y="1347614"/>
            <a:ext cx="3600400" cy="3416320"/>
          </a:xfrm>
          <a:prstGeom prst="rect">
            <a:avLst/>
          </a:prstGeom>
          <a:noFill/>
        </p:spPr>
        <p:txBody>
          <a:bodyPr wrap="square" rtlCol="0">
            <a:spAutoFit/>
          </a:bodyPr>
          <a:lstStyle/>
          <a:p>
            <a:pPr marL="285750" indent="-285750">
              <a:buFontTx/>
              <a:buChar char="-"/>
            </a:pPr>
            <a:r>
              <a:rPr lang="es-CO" dirty="0"/>
              <a:t>Noticias ligadas a hechos traumáticos.</a:t>
            </a:r>
          </a:p>
          <a:p>
            <a:r>
              <a:rPr lang="es-CO" dirty="0"/>
              <a:t> </a:t>
            </a:r>
          </a:p>
          <a:p>
            <a:pPr marL="285750" indent="-285750">
              <a:buFontTx/>
              <a:buChar char="-"/>
            </a:pPr>
            <a:r>
              <a:rPr lang="es-CO" dirty="0"/>
              <a:t>Representación  visual: masa, sin rostro, sin historia. </a:t>
            </a:r>
          </a:p>
          <a:p>
            <a:endParaRPr lang="es-CO" dirty="0"/>
          </a:p>
          <a:p>
            <a:pPr marL="285750" indent="-285750">
              <a:buFontTx/>
              <a:buChar char="-"/>
            </a:pPr>
            <a:r>
              <a:rPr lang="es-CO" dirty="0"/>
              <a:t>Personas como dependientes de ayuda, no pueden proveer por sí mismas. </a:t>
            </a:r>
          </a:p>
          <a:p>
            <a:endParaRPr lang="es-CO" dirty="0"/>
          </a:p>
          <a:p>
            <a:pPr marL="285750" indent="-285750">
              <a:buFontTx/>
              <a:buChar char="-"/>
            </a:pPr>
            <a:r>
              <a:rPr lang="es-CO" dirty="0"/>
              <a:t>Personas como un “problema” que necesita una “solución”</a:t>
            </a:r>
          </a:p>
        </p:txBody>
      </p:sp>
      <p:sp>
        <p:nvSpPr>
          <p:cNvPr id="3" name="TextBox 2">
            <a:extLst>
              <a:ext uri="{FF2B5EF4-FFF2-40B4-BE49-F238E27FC236}">
                <a16:creationId xmlns:a16="http://schemas.microsoft.com/office/drawing/2014/main" id="{9AA3AA09-DB08-4A9E-82F2-D7C045280EDF}"/>
              </a:ext>
            </a:extLst>
          </p:cNvPr>
          <p:cNvSpPr txBox="1"/>
          <p:nvPr/>
        </p:nvSpPr>
        <p:spPr>
          <a:xfrm>
            <a:off x="5004048" y="1995686"/>
            <a:ext cx="3384376" cy="1938992"/>
          </a:xfrm>
          <a:prstGeom prst="rect">
            <a:avLst/>
          </a:prstGeom>
          <a:noFill/>
        </p:spPr>
        <p:txBody>
          <a:bodyPr wrap="square" rtlCol="0">
            <a:spAutoFit/>
          </a:bodyPr>
          <a:lstStyle/>
          <a:p>
            <a:pPr algn="ctr"/>
            <a:r>
              <a:rPr lang="es-CO" sz="2400" b="1" dirty="0"/>
              <a:t>UNA PREGUNTA BÁSICA: </a:t>
            </a:r>
          </a:p>
          <a:p>
            <a:pPr algn="ctr"/>
            <a:endParaRPr lang="es-CO" sz="2400" b="1" dirty="0"/>
          </a:p>
          <a:p>
            <a:pPr algn="ctr"/>
            <a:r>
              <a:rPr lang="es-CO" sz="2400" b="1" dirty="0">
                <a:solidFill>
                  <a:schemeClr val="accent1"/>
                </a:solidFill>
              </a:rPr>
              <a:t>¿CÓMO QUIEREN ESTAS PERSONAS QUE LAS REPRESENTEMOS?</a:t>
            </a:r>
            <a:endParaRPr lang="en-GB" sz="2400" b="1" dirty="0">
              <a:solidFill>
                <a:schemeClr val="accent1"/>
              </a:solidFill>
            </a:endParaRPr>
          </a:p>
        </p:txBody>
      </p:sp>
      <p:sp>
        <p:nvSpPr>
          <p:cNvPr id="4" name="Right Brace 3">
            <a:extLst>
              <a:ext uri="{FF2B5EF4-FFF2-40B4-BE49-F238E27FC236}">
                <a16:creationId xmlns:a16="http://schemas.microsoft.com/office/drawing/2014/main" id="{99DC185E-BB03-4899-AE49-59636DC9F7F5}"/>
              </a:ext>
            </a:extLst>
          </p:cNvPr>
          <p:cNvSpPr/>
          <p:nvPr/>
        </p:nvSpPr>
        <p:spPr>
          <a:xfrm>
            <a:off x="4211960" y="1203598"/>
            <a:ext cx="360040" cy="3600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26309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E0C06DE-9792-4237-B350-8D3E3625851A}"/>
              </a:ext>
            </a:extLst>
          </p:cNvPr>
          <p:cNvSpPr/>
          <p:nvPr/>
        </p:nvSpPr>
        <p:spPr>
          <a:xfrm>
            <a:off x="2843808" y="3147814"/>
            <a:ext cx="360040"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10;&#10;Description automatically generated with medium confidence">
            <a:extLst>
              <a:ext uri="{FF2B5EF4-FFF2-40B4-BE49-F238E27FC236}">
                <a16:creationId xmlns:a16="http://schemas.microsoft.com/office/drawing/2014/main" id="{350D5ACA-C16D-46D8-AA50-534A0C441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03" y="1463428"/>
            <a:ext cx="8385794" cy="2216643"/>
          </a:xfrm>
          <a:prstGeom prst="rect">
            <a:avLst/>
          </a:prstGeom>
        </p:spPr>
      </p:pic>
    </p:spTree>
    <p:extLst>
      <p:ext uri="{BB962C8B-B14F-4D97-AF65-F5344CB8AC3E}">
        <p14:creationId xmlns:p14="http://schemas.microsoft.com/office/powerpoint/2010/main" val="204794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4360734" y="2139702"/>
            <a:ext cx="4171706" cy="369332"/>
          </a:xfrm>
          <a:prstGeom prst="rect">
            <a:avLst/>
          </a:prstGeom>
          <a:solidFill>
            <a:schemeClr val="bg1"/>
          </a:solidFill>
        </p:spPr>
        <p:txBody>
          <a:bodyPr wrap="square" rtlCol="0">
            <a:spAutoFit/>
          </a:bodyPr>
          <a:lstStyle/>
          <a:p>
            <a:r>
              <a:rPr lang="es-CL" b="1" dirty="0">
                <a:solidFill>
                  <a:srgbClr val="0070C0"/>
                </a:solidFill>
              </a:rPr>
              <a:t>ILARIA RAPIDO RAGOZZINO</a:t>
            </a:r>
          </a:p>
        </p:txBody>
      </p:sp>
      <p:sp>
        <p:nvSpPr>
          <p:cNvPr id="6" name="5 CuadroTexto"/>
          <p:cNvSpPr txBox="1"/>
          <p:nvPr/>
        </p:nvSpPr>
        <p:spPr>
          <a:xfrm>
            <a:off x="4360734" y="828542"/>
            <a:ext cx="4171706" cy="1200329"/>
          </a:xfrm>
          <a:prstGeom prst="rect">
            <a:avLst/>
          </a:prstGeom>
          <a:solidFill>
            <a:schemeClr val="bg1"/>
          </a:solidFill>
        </p:spPr>
        <p:txBody>
          <a:bodyPr wrap="square" rtlCol="0">
            <a:spAutoFit/>
          </a:bodyPr>
          <a:lstStyle/>
          <a:p>
            <a:r>
              <a:rPr lang="es-CL" b="1" dirty="0">
                <a:solidFill>
                  <a:srgbClr val="0070C0"/>
                </a:solidFill>
              </a:rPr>
              <a:t>Módulo 2</a:t>
            </a:r>
          </a:p>
          <a:p>
            <a:r>
              <a:rPr lang="es-CL" b="1" dirty="0">
                <a:solidFill>
                  <a:srgbClr val="0070C0"/>
                </a:solidFill>
              </a:rPr>
              <a:t>SITUACIÓN DE PERSONAS REFUGIADAS Y MIGRANTES DE VENEZUELA EN AMÉRICA LATINA Y EL CARIBE</a:t>
            </a:r>
          </a:p>
        </p:txBody>
      </p:sp>
      <p:sp>
        <p:nvSpPr>
          <p:cNvPr id="7" name="6 CuadroTexto"/>
          <p:cNvSpPr txBox="1"/>
          <p:nvPr/>
        </p:nvSpPr>
        <p:spPr>
          <a:xfrm>
            <a:off x="4360734" y="2649912"/>
            <a:ext cx="4171706" cy="2031325"/>
          </a:xfrm>
          <a:prstGeom prst="rect">
            <a:avLst/>
          </a:prstGeom>
          <a:noFill/>
        </p:spPr>
        <p:txBody>
          <a:bodyPr wrap="square" rtlCol="0">
            <a:spAutoFit/>
          </a:bodyPr>
          <a:lstStyle/>
          <a:p>
            <a:r>
              <a:rPr lang="es-CO" sz="1800" dirty="0">
                <a:solidFill>
                  <a:schemeClr val="bg1"/>
                </a:solidFill>
                <a:effectLst/>
                <a:latin typeface="Calibri" panose="020F0502020204030204" pitchFamily="34" charset="0"/>
                <a:ea typeface="Calibri" panose="020F0502020204030204" pitchFamily="34" charset="0"/>
              </a:rPr>
              <a:t>Oficial Asociada de Comunicación de ACNUR para la Plataforma R4V, basada en Panamá. Periodista Multimedios por la Universidad San Francisco de Quito, Ecuador. Cursa un M.A. en </a:t>
            </a:r>
            <a:r>
              <a:rPr lang="es-CO" sz="1800" i="1" dirty="0" err="1">
                <a:solidFill>
                  <a:schemeClr val="bg1"/>
                </a:solidFill>
                <a:effectLst/>
                <a:latin typeface="Calibri" panose="020F0502020204030204" pitchFamily="34" charset="0"/>
                <a:ea typeface="Calibri" panose="020F0502020204030204" pitchFamily="34" charset="0"/>
              </a:rPr>
              <a:t>Refugee</a:t>
            </a:r>
            <a:r>
              <a:rPr lang="es-CO" sz="1800" i="1" dirty="0">
                <a:solidFill>
                  <a:schemeClr val="bg1"/>
                </a:solidFill>
                <a:effectLst/>
                <a:latin typeface="Calibri" panose="020F0502020204030204" pitchFamily="34" charset="0"/>
                <a:ea typeface="Calibri" panose="020F0502020204030204" pitchFamily="34" charset="0"/>
              </a:rPr>
              <a:t> </a:t>
            </a:r>
            <a:r>
              <a:rPr lang="es-CO" sz="1800" i="1" dirty="0" err="1">
                <a:solidFill>
                  <a:schemeClr val="bg1"/>
                </a:solidFill>
                <a:effectLst/>
                <a:latin typeface="Calibri" panose="020F0502020204030204" pitchFamily="34" charset="0"/>
                <a:ea typeface="Calibri" panose="020F0502020204030204" pitchFamily="34" charset="0"/>
              </a:rPr>
              <a:t>Protection</a:t>
            </a:r>
            <a:r>
              <a:rPr lang="es-CO" sz="1800" i="1" dirty="0">
                <a:solidFill>
                  <a:schemeClr val="bg1"/>
                </a:solidFill>
                <a:effectLst/>
                <a:latin typeface="Calibri" panose="020F0502020204030204" pitchFamily="34" charset="0"/>
                <a:ea typeface="Calibri" panose="020F0502020204030204" pitchFamily="34" charset="0"/>
              </a:rPr>
              <a:t> and </a:t>
            </a:r>
            <a:r>
              <a:rPr lang="es-CO" sz="1800" i="1" dirty="0" err="1">
                <a:solidFill>
                  <a:schemeClr val="bg1"/>
                </a:solidFill>
                <a:effectLst/>
                <a:latin typeface="Calibri" panose="020F0502020204030204" pitchFamily="34" charset="0"/>
                <a:ea typeface="Calibri" panose="020F0502020204030204" pitchFamily="34" charset="0"/>
              </a:rPr>
              <a:t>Forced</a:t>
            </a:r>
            <a:r>
              <a:rPr lang="es-CO" sz="1800" i="1" dirty="0">
                <a:solidFill>
                  <a:schemeClr val="bg1"/>
                </a:solidFill>
                <a:effectLst/>
                <a:latin typeface="Calibri" panose="020F0502020204030204" pitchFamily="34" charset="0"/>
                <a:ea typeface="Calibri" panose="020F0502020204030204" pitchFamily="34" charset="0"/>
              </a:rPr>
              <a:t> </a:t>
            </a:r>
            <a:r>
              <a:rPr lang="es-CO" sz="1800" i="1" dirty="0" err="1">
                <a:solidFill>
                  <a:schemeClr val="bg1"/>
                </a:solidFill>
                <a:effectLst/>
                <a:latin typeface="Calibri" panose="020F0502020204030204" pitchFamily="34" charset="0"/>
                <a:ea typeface="Calibri" panose="020F0502020204030204" pitchFamily="34" charset="0"/>
              </a:rPr>
              <a:t>Migration</a:t>
            </a:r>
            <a:r>
              <a:rPr lang="es-CO" sz="1800" i="1" dirty="0">
                <a:solidFill>
                  <a:schemeClr val="bg1"/>
                </a:solidFill>
                <a:effectLst/>
                <a:latin typeface="Calibri" panose="020F0502020204030204" pitchFamily="34" charset="0"/>
                <a:ea typeface="Calibri" panose="020F0502020204030204" pitchFamily="34" charset="0"/>
              </a:rPr>
              <a:t> </a:t>
            </a:r>
            <a:r>
              <a:rPr lang="es-CO" sz="1800" i="1" dirty="0" err="1">
                <a:solidFill>
                  <a:schemeClr val="bg1"/>
                </a:solidFill>
                <a:effectLst/>
                <a:latin typeface="Calibri" panose="020F0502020204030204" pitchFamily="34" charset="0"/>
                <a:ea typeface="Calibri" panose="020F0502020204030204" pitchFamily="34" charset="0"/>
              </a:rPr>
              <a:t>Studies</a:t>
            </a:r>
            <a:r>
              <a:rPr lang="es-CO" sz="1800" dirty="0">
                <a:solidFill>
                  <a:schemeClr val="bg1"/>
                </a:solidFill>
                <a:effectLst/>
                <a:latin typeface="Calibri" panose="020F0502020204030204" pitchFamily="34" charset="0"/>
                <a:ea typeface="Calibri" panose="020F0502020204030204" pitchFamily="34" charset="0"/>
              </a:rPr>
              <a:t> en la Universidad de Londres. </a:t>
            </a:r>
            <a:endParaRPr lang="en-GB" sz="1800" dirty="0">
              <a:solidFill>
                <a:schemeClr val="bg1"/>
              </a:solidFill>
              <a:effectLst/>
              <a:latin typeface="Calibri" panose="020F0502020204030204" pitchFamily="34" charset="0"/>
              <a:ea typeface="Calibri" panose="020F0502020204030204" pitchFamily="34" charset="0"/>
            </a:endParaRPr>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59632" y="1202603"/>
            <a:ext cx="2438400" cy="2438400"/>
          </a:xfrm>
          <a:prstGeom prst="ellipse">
            <a:avLst/>
          </a:prstGeom>
          <a:ln w="63500" cap="rnd">
            <a:solidFill>
              <a:srgbClr val="FFFF00"/>
            </a:solidFill>
          </a:ln>
          <a:effectLst/>
        </p:spPr>
      </p:pic>
    </p:spTree>
    <p:extLst>
      <p:ext uri="{BB962C8B-B14F-4D97-AF65-F5344CB8AC3E}">
        <p14:creationId xmlns:p14="http://schemas.microsoft.com/office/powerpoint/2010/main" val="3710570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E0C06DE-9792-4237-B350-8D3E3625851A}"/>
              </a:ext>
            </a:extLst>
          </p:cNvPr>
          <p:cNvSpPr/>
          <p:nvPr/>
        </p:nvSpPr>
        <p:spPr>
          <a:xfrm>
            <a:off x="2843808" y="3147814"/>
            <a:ext cx="360040"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Graphical user interface&#10;&#10;Description automatically generated with medium confidence">
            <a:extLst>
              <a:ext uri="{FF2B5EF4-FFF2-40B4-BE49-F238E27FC236}">
                <a16:creationId xmlns:a16="http://schemas.microsoft.com/office/drawing/2014/main" id="{8B099299-B237-456E-B70D-3770947CE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03" y="1463428"/>
            <a:ext cx="8385794" cy="2216643"/>
          </a:xfrm>
          <a:prstGeom prst="rect">
            <a:avLst/>
          </a:prstGeom>
        </p:spPr>
      </p:pic>
      <p:sp>
        <p:nvSpPr>
          <p:cNvPr id="12" name="Oval 11">
            <a:extLst>
              <a:ext uri="{FF2B5EF4-FFF2-40B4-BE49-F238E27FC236}">
                <a16:creationId xmlns:a16="http://schemas.microsoft.com/office/drawing/2014/main" id="{AD4456B3-2737-4438-A05D-483079AC841A}"/>
              </a:ext>
            </a:extLst>
          </p:cNvPr>
          <p:cNvSpPr/>
          <p:nvPr/>
        </p:nvSpPr>
        <p:spPr>
          <a:xfrm>
            <a:off x="1891434" y="1785362"/>
            <a:ext cx="216024" cy="2056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85B13153-D529-41AF-A4F3-AF1FE79B2346}"/>
              </a:ext>
            </a:extLst>
          </p:cNvPr>
          <p:cNvSpPr txBox="1"/>
          <p:nvPr/>
        </p:nvSpPr>
        <p:spPr>
          <a:xfrm>
            <a:off x="827584" y="1466843"/>
            <a:ext cx="1255921" cy="276999"/>
          </a:xfrm>
          <a:prstGeom prst="rect">
            <a:avLst/>
          </a:prstGeom>
          <a:noFill/>
        </p:spPr>
        <p:txBody>
          <a:bodyPr wrap="none" rtlCol="0">
            <a:spAutoFit/>
          </a:bodyPr>
          <a:lstStyle/>
          <a:p>
            <a:r>
              <a:rPr lang="es-CO" sz="1200" dirty="0"/>
              <a:t>Septiembre 2015</a:t>
            </a:r>
            <a:endParaRPr lang="en-GB" sz="1200" dirty="0"/>
          </a:p>
        </p:txBody>
      </p:sp>
    </p:spTree>
    <p:extLst>
      <p:ext uri="{BB962C8B-B14F-4D97-AF65-F5344CB8AC3E}">
        <p14:creationId xmlns:p14="http://schemas.microsoft.com/office/powerpoint/2010/main" val="3295297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E0C06DE-9792-4237-B350-8D3E3625851A}"/>
              </a:ext>
            </a:extLst>
          </p:cNvPr>
          <p:cNvSpPr/>
          <p:nvPr/>
        </p:nvSpPr>
        <p:spPr>
          <a:xfrm>
            <a:off x="2843808" y="3147814"/>
            <a:ext cx="360040"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9698302-01EE-4D63-A8E8-BF39BCA4C1AB}"/>
              </a:ext>
            </a:extLst>
          </p:cNvPr>
          <p:cNvSpPr/>
          <p:nvPr/>
        </p:nvSpPr>
        <p:spPr>
          <a:xfrm>
            <a:off x="2843808" y="3147814"/>
            <a:ext cx="360040"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Graphical user interface&#10;&#10;Description automatically generated with medium confidence">
            <a:extLst>
              <a:ext uri="{FF2B5EF4-FFF2-40B4-BE49-F238E27FC236}">
                <a16:creationId xmlns:a16="http://schemas.microsoft.com/office/drawing/2014/main" id="{0920B15D-BAB7-4B80-9D72-FDA2CECD6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03" y="1463428"/>
            <a:ext cx="8385794" cy="2216643"/>
          </a:xfrm>
          <a:prstGeom prst="rect">
            <a:avLst/>
          </a:prstGeom>
        </p:spPr>
      </p:pic>
      <p:sp>
        <p:nvSpPr>
          <p:cNvPr id="13" name="Oval 12">
            <a:extLst>
              <a:ext uri="{FF2B5EF4-FFF2-40B4-BE49-F238E27FC236}">
                <a16:creationId xmlns:a16="http://schemas.microsoft.com/office/drawing/2014/main" id="{E0E12900-E4E0-4F5C-91DA-63ACB3DD4E6B}"/>
              </a:ext>
            </a:extLst>
          </p:cNvPr>
          <p:cNvSpPr/>
          <p:nvPr/>
        </p:nvSpPr>
        <p:spPr>
          <a:xfrm>
            <a:off x="1891434" y="1785362"/>
            <a:ext cx="216024" cy="2056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5F1F4F9-AC96-406E-AD63-70ED7449B9EC}"/>
              </a:ext>
            </a:extLst>
          </p:cNvPr>
          <p:cNvSpPr txBox="1"/>
          <p:nvPr/>
        </p:nvSpPr>
        <p:spPr>
          <a:xfrm>
            <a:off x="827584" y="1466843"/>
            <a:ext cx="1255921" cy="276999"/>
          </a:xfrm>
          <a:prstGeom prst="rect">
            <a:avLst/>
          </a:prstGeom>
          <a:noFill/>
        </p:spPr>
        <p:txBody>
          <a:bodyPr wrap="none" rtlCol="0">
            <a:spAutoFit/>
          </a:bodyPr>
          <a:lstStyle/>
          <a:p>
            <a:r>
              <a:rPr lang="es-CO" sz="1200" dirty="0"/>
              <a:t>Septiembre 2015</a:t>
            </a:r>
            <a:endParaRPr lang="en-GB" sz="1200" dirty="0"/>
          </a:p>
        </p:txBody>
      </p:sp>
      <p:pic>
        <p:nvPicPr>
          <p:cNvPr id="15" name="Picture 14" descr="A person lying on the beach&#10;&#10;Description automatically generated with low confidence">
            <a:extLst>
              <a:ext uri="{FF2B5EF4-FFF2-40B4-BE49-F238E27FC236}">
                <a16:creationId xmlns:a16="http://schemas.microsoft.com/office/drawing/2014/main" id="{C3882A46-18BA-46A6-A06F-E825883C7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815" y="666684"/>
            <a:ext cx="3483417" cy="1977074"/>
          </a:xfrm>
          <a:prstGeom prst="rect">
            <a:avLst/>
          </a:prstGeom>
        </p:spPr>
      </p:pic>
    </p:spTree>
    <p:extLst>
      <p:ext uri="{BB962C8B-B14F-4D97-AF65-F5344CB8AC3E}">
        <p14:creationId xmlns:p14="http://schemas.microsoft.com/office/powerpoint/2010/main" val="1093961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10" name="TextBox 9">
            <a:extLst>
              <a:ext uri="{FF2B5EF4-FFF2-40B4-BE49-F238E27FC236}">
                <a16:creationId xmlns:a16="http://schemas.microsoft.com/office/drawing/2014/main" id="{F1A457A2-3FDD-4314-AFD8-282E4845CF95}"/>
              </a:ext>
            </a:extLst>
          </p:cNvPr>
          <p:cNvSpPr txBox="1"/>
          <p:nvPr/>
        </p:nvSpPr>
        <p:spPr>
          <a:xfrm>
            <a:off x="323528" y="696473"/>
            <a:ext cx="8280920" cy="584775"/>
          </a:xfrm>
          <a:prstGeom prst="rect">
            <a:avLst/>
          </a:prstGeom>
          <a:noFill/>
        </p:spPr>
        <p:txBody>
          <a:bodyPr wrap="square" rtlCol="0">
            <a:spAutoFit/>
          </a:bodyPr>
          <a:lstStyle/>
          <a:p>
            <a:r>
              <a:rPr lang="es-CO" b="1" dirty="0"/>
              <a:t>COLUMNA DE OPINIÓN: </a:t>
            </a:r>
          </a:p>
          <a:p>
            <a:r>
              <a:rPr lang="es-CO" sz="1400" b="1" dirty="0">
                <a:solidFill>
                  <a:schemeClr val="accent1"/>
                </a:solidFill>
              </a:rPr>
              <a:t>RAFAIE TAMMAS – LAS HISTORIAS DE REFUGIADOS PUEDEN HACER MÁS DAÑO QUE BIEN</a:t>
            </a:r>
          </a:p>
        </p:txBody>
      </p:sp>
      <p:sp>
        <p:nvSpPr>
          <p:cNvPr id="5" name="TextBox 4">
            <a:extLst>
              <a:ext uri="{FF2B5EF4-FFF2-40B4-BE49-F238E27FC236}">
                <a16:creationId xmlns:a16="http://schemas.microsoft.com/office/drawing/2014/main" id="{349F538F-E696-4F3A-83BB-6DB39183B2DF}"/>
              </a:ext>
            </a:extLst>
          </p:cNvPr>
          <p:cNvSpPr txBox="1"/>
          <p:nvPr/>
        </p:nvSpPr>
        <p:spPr>
          <a:xfrm>
            <a:off x="485546" y="1347614"/>
            <a:ext cx="8172908" cy="3416320"/>
          </a:xfrm>
          <a:prstGeom prst="rect">
            <a:avLst/>
          </a:prstGeom>
          <a:noFill/>
        </p:spPr>
        <p:txBody>
          <a:bodyPr wrap="square" rtlCol="0">
            <a:spAutoFit/>
          </a:bodyPr>
          <a:lstStyle/>
          <a:p>
            <a:r>
              <a:rPr lang="es-ES" sz="1200" dirty="0"/>
              <a:t>Desde que me vi obligado a abandonar Siria hace cinco años, he compartido mi historia personal con la esperanza de concienciar sobre las violaciones de los derechos humanos en mi país. Mi experiencia de contar historias ha sido tanto positiva como decepcionante. Por un lado, me ha permitido establecer contactos con varias personas que me han apoyado y me han hecho sentir bienvenido. Pero, por otro lado, la forma en que se espera que los refugiados compartan sus historias puede hacer más daño que bien.</a:t>
            </a:r>
          </a:p>
          <a:p>
            <a:endParaRPr lang="es-ES" sz="1200" dirty="0"/>
          </a:p>
          <a:p>
            <a:r>
              <a:rPr lang="es-ES" sz="1200" dirty="0"/>
              <a:t>El año pasado, una importante cadena de noticias de televisión se puso en contacto conmigo para hablar de los ataques aéreos de Estados Unidos en Siria. Vi la invitación como una oportunidad para compartir mi perspectiva académica, ya que el tema estaba estrechamente relacionado con lo que estaba investigando como parte de mi doctorado en ese momento. La entrevista prosiguió con preguntas personales centradas en mi vida en Siria. Como no me preguntaron sobre los ataques aéreos, solicité compartir mi punto de vista y aceptaron. Unos días más tarde, el reportero me envió por correo electrónico su cobertura de los ataques. La noticia comenzaba con un breve resumen de lo sucedido. A continuación, aparecía yo durante unos segundos, medio llorando y visiblemente traumatizado mientras mencionaba la pérdida de mi hermano y mi padre. El clip continuó con un observador australiano blanco que dio su análisis "objetivo" y erudito de la situación. </a:t>
            </a:r>
          </a:p>
          <a:p>
            <a:endParaRPr lang="es-ES" sz="1200" dirty="0"/>
          </a:p>
          <a:p>
            <a:r>
              <a:rPr lang="es-ES" sz="1200" dirty="0"/>
              <a:t>Aunque el periodista se disculpó por la "pesada edición", esta humillante experiencia me enseñó que, a pesar de mis antecedentes como periodista ciudadano y académico, para algunos seré para siempre un refugiado sirio traumatizado cuyo papel principal es evocar la simpatía y las lágrimas.</a:t>
            </a:r>
            <a:endParaRPr lang="en-GB" sz="1200" dirty="0"/>
          </a:p>
        </p:txBody>
      </p:sp>
    </p:spTree>
    <p:extLst>
      <p:ext uri="{BB962C8B-B14F-4D97-AF65-F5344CB8AC3E}">
        <p14:creationId xmlns:p14="http://schemas.microsoft.com/office/powerpoint/2010/main" val="3478772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10" name="TextBox 9">
            <a:extLst>
              <a:ext uri="{FF2B5EF4-FFF2-40B4-BE49-F238E27FC236}">
                <a16:creationId xmlns:a16="http://schemas.microsoft.com/office/drawing/2014/main" id="{F1A457A2-3FDD-4314-AFD8-282E4845CF95}"/>
              </a:ext>
            </a:extLst>
          </p:cNvPr>
          <p:cNvSpPr txBox="1"/>
          <p:nvPr/>
        </p:nvSpPr>
        <p:spPr>
          <a:xfrm>
            <a:off x="323528" y="696473"/>
            <a:ext cx="8280920" cy="584775"/>
          </a:xfrm>
          <a:prstGeom prst="rect">
            <a:avLst/>
          </a:prstGeom>
          <a:noFill/>
        </p:spPr>
        <p:txBody>
          <a:bodyPr wrap="square" rtlCol="0">
            <a:spAutoFit/>
          </a:bodyPr>
          <a:lstStyle/>
          <a:p>
            <a:r>
              <a:rPr lang="es-CO" b="1" dirty="0"/>
              <a:t>COLUMNA DE OPINIÓN: </a:t>
            </a:r>
          </a:p>
          <a:p>
            <a:r>
              <a:rPr lang="es-CO" sz="1400" b="1" dirty="0">
                <a:solidFill>
                  <a:schemeClr val="accent1"/>
                </a:solidFill>
              </a:rPr>
              <a:t>RAFAIE TAMMAS – LAS HISTORIAS DE REFUGIADOS PUEDEN HACER MÁS DAÑO QUE BIEN</a:t>
            </a:r>
          </a:p>
        </p:txBody>
      </p:sp>
      <p:sp>
        <p:nvSpPr>
          <p:cNvPr id="5" name="TextBox 4">
            <a:extLst>
              <a:ext uri="{FF2B5EF4-FFF2-40B4-BE49-F238E27FC236}">
                <a16:creationId xmlns:a16="http://schemas.microsoft.com/office/drawing/2014/main" id="{349F538F-E696-4F3A-83BB-6DB39183B2DF}"/>
              </a:ext>
            </a:extLst>
          </p:cNvPr>
          <p:cNvSpPr txBox="1"/>
          <p:nvPr/>
        </p:nvSpPr>
        <p:spPr>
          <a:xfrm>
            <a:off x="485546" y="1347614"/>
            <a:ext cx="8172908" cy="3416320"/>
          </a:xfrm>
          <a:prstGeom prst="rect">
            <a:avLst/>
          </a:prstGeom>
          <a:noFill/>
        </p:spPr>
        <p:txBody>
          <a:bodyPr wrap="square" rtlCol="0">
            <a:spAutoFit/>
          </a:bodyPr>
          <a:lstStyle/>
          <a:p>
            <a:r>
              <a:rPr lang="es-ES" sz="1200" dirty="0"/>
              <a:t>Muchas organizaciones que trabajan con refugiados y solicitantes de asilo también caen en esta trampa. Aunque la mayoría de estas organizaciones son bienintencionadas, a menudo existe la expectativa de que los refugiados deben al público en general sus historias. </a:t>
            </a:r>
          </a:p>
          <a:p>
            <a:endParaRPr lang="es-ES" sz="1200" dirty="0"/>
          </a:p>
          <a:p>
            <a:r>
              <a:rPr lang="es-ES" sz="1200" dirty="0"/>
              <a:t>Aunque los refugiados son libres de elegir el contenido de sus historias, se espera que incluyan algunos detalles sobre su pasado para "conmover al público" e inspirar simpatía. Hay una lógica narrativa implícita en las preguntas: De la "tragedia" al "éxito", del "infierno" al "paraíso.</a:t>
            </a:r>
          </a:p>
          <a:p>
            <a:endParaRPr lang="es-ES" sz="1200" dirty="0"/>
          </a:p>
          <a:p>
            <a:r>
              <a:rPr lang="es-ES" sz="1200" dirty="0"/>
              <a:t>Algunos podrían afirmar que compartir las historias de los refugiados ayuda a concienciar sobre temas importantes y a generar un cambio social positivo, ya que inspira a la gente y les ayuda a relacionarse mejor con las experiencias de los refugiados y los solicitantes de asilo. Por supuesto, las historias personales contribuyen a alcanzar estos objetivos. Sin embargo, la forma curada de contar historias que prevalece hoy en día tiende a marginar o simplificar en exceso el complejo contexto que rodea estas historias.</a:t>
            </a:r>
          </a:p>
          <a:p>
            <a:endParaRPr lang="es-ES" sz="1200" dirty="0"/>
          </a:p>
          <a:p>
            <a:r>
              <a:rPr lang="es-ES" sz="1200" dirty="0"/>
              <a:t>Aunque muchos refugiados inspiran a otros con su perseverancia y resistencia, su trauma y sus historias no deben ser empaquetadas para inspirar. Los refugiados no son objetos o vehículos de inspiración y simpatía. Las personas con discapacidad se enfrentan a una objetivación similar cuando la gente trata su propia existencia y su capacidad para llevar sus vidas como algo inspirador. </a:t>
            </a:r>
            <a:endParaRPr lang="en-GB" sz="1200" dirty="0"/>
          </a:p>
        </p:txBody>
      </p:sp>
    </p:spTree>
    <p:extLst>
      <p:ext uri="{BB962C8B-B14F-4D97-AF65-F5344CB8AC3E}">
        <p14:creationId xmlns:p14="http://schemas.microsoft.com/office/powerpoint/2010/main" val="282335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188640" y="4447027"/>
            <a:ext cx="10991413" cy="276999"/>
          </a:xfrm>
          <a:prstGeom prst="rect">
            <a:avLst/>
          </a:prstGeom>
          <a:noFill/>
        </p:spPr>
        <p:txBody>
          <a:bodyPr wrap="square" rtlCol="0">
            <a:spAutoFit/>
          </a:bodyPr>
          <a:lstStyle/>
          <a:p>
            <a:pPr algn="ctr"/>
            <a:r>
              <a:rPr lang="es-CL" sz="1200" dirty="0">
                <a:solidFill>
                  <a:schemeClr val="accent1"/>
                </a:solidFill>
                <a:latin typeface="+mj-lt"/>
                <a:ea typeface="Nunito Bold" charset="0"/>
                <a:cs typeface="Arima Madurai Light" pitchFamily="2" charset="77"/>
              </a:rPr>
              <a:t>Leer texto íntegro en inglés: </a:t>
            </a:r>
            <a:r>
              <a:rPr lang="en-GB" sz="1200" dirty="0">
                <a:hlinkClick r:id="rId4"/>
              </a:rPr>
              <a:t>Refugee stories could do more harm than good | </a:t>
            </a:r>
            <a:r>
              <a:rPr lang="en-GB" sz="1200" dirty="0" err="1">
                <a:hlinkClick r:id="rId4"/>
              </a:rPr>
              <a:t>openDemocracy</a:t>
            </a:r>
            <a:endParaRPr lang="es-CL" sz="1200" dirty="0">
              <a:solidFill>
                <a:schemeClr val="accent1"/>
              </a:solidFill>
              <a:latin typeface="+mj-lt"/>
              <a:ea typeface="Nunito Bold" charset="0"/>
              <a:cs typeface="Arima Madurai Light" pitchFamily="2" charset="77"/>
            </a:endParaRPr>
          </a:p>
        </p:txBody>
      </p:sp>
      <p:sp>
        <p:nvSpPr>
          <p:cNvPr id="10" name="TextBox 9">
            <a:extLst>
              <a:ext uri="{FF2B5EF4-FFF2-40B4-BE49-F238E27FC236}">
                <a16:creationId xmlns:a16="http://schemas.microsoft.com/office/drawing/2014/main" id="{F1A457A2-3FDD-4314-AFD8-282E4845CF95}"/>
              </a:ext>
            </a:extLst>
          </p:cNvPr>
          <p:cNvSpPr txBox="1"/>
          <p:nvPr/>
        </p:nvSpPr>
        <p:spPr>
          <a:xfrm>
            <a:off x="323528" y="696473"/>
            <a:ext cx="8280920" cy="584775"/>
          </a:xfrm>
          <a:prstGeom prst="rect">
            <a:avLst/>
          </a:prstGeom>
          <a:noFill/>
        </p:spPr>
        <p:txBody>
          <a:bodyPr wrap="square" rtlCol="0">
            <a:spAutoFit/>
          </a:bodyPr>
          <a:lstStyle/>
          <a:p>
            <a:r>
              <a:rPr lang="es-CO" b="1" dirty="0"/>
              <a:t>COLUMNA DE OPINIÓN: </a:t>
            </a:r>
          </a:p>
          <a:p>
            <a:r>
              <a:rPr lang="es-CO" sz="1400" b="1" dirty="0">
                <a:solidFill>
                  <a:schemeClr val="accent1"/>
                </a:solidFill>
              </a:rPr>
              <a:t>RAFAIE TAMMAS – LAS HISTORIAS DE REFUGIADOS PUEDEN HACER MÁS DAÑO QUE BIEN</a:t>
            </a:r>
          </a:p>
        </p:txBody>
      </p:sp>
      <p:sp>
        <p:nvSpPr>
          <p:cNvPr id="5" name="TextBox 4">
            <a:extLst>
              <a:ext uri="{FF2B5EF4-FFF2-40B4-BE49-F238E27FC236}">
                <a16:creationId xmlns:a16="http://schemas.microsoft.com/office/drawing/2014/main" id="{349F538F-E696-4F3A-83BB-6DB39183B2DF}"/>
              </a:ext>
            </a:extLst>
          </p:cNvPr>
          <p:cNvSpPr txBox="1"/>
          <p:nvPr/>
        </p:nvSpPr>
        <p:spPr>
          <a:xfrm>
            <a:off x="485546" y="1491630"/>
            <a:ext cx="8172908" cy="2677656"/>
          </a:xfrm>
          <a:prstGeom prst="rect">
            <a:avLst/>
          </a:prstGeom>
          <a:noFill/>
        </p:spPr>
        <p:txBody>
          <a:bodyPr wrap="square" rtlCol="0">
            <a:spAutoFit/>
          </a:bodyPr>
          <a:lstStyle/>
          <a:p>
            <a:r>
              <a:rPr lang="es-ES" sz="1200" dirty="0"/>
              <a:t>Hay que reconocer que los refugiados y los solicitantes de asilo tienen capacidad de acción y respetar su derecho a decidir cómo y cuándo compartir sus historias. </a:t>
            </a:r>
          </a:p>
          <a:p>
            <a:endParaRPr lang="es-ES" sz="1200" dirty="0"/>
          </a:p>
          <a:p>
            <a:r>
              <a:rPr lang="es-ES" sz="1200" dirty="0"/>
              <a:t>El empoderamiento de los refugiados no tiene por qué pasar por hacer hincapié en sus desgarradoras historias. </a:t>
            </a:r>
          </a:p>
          <a:p>
            <a:endParaRPr lang="es-ES" sz="1200" dirty="0"/>
          </a:p>
          <a:p>
            <a:r>
              <a:rPr lang="es-ES" sz="1200" dirty="0"/>
              <a:t>Resistir el impulso de preguntar a los refugiados sobre su vida pasada en su país de origen puede ser difícil, sobre todo por sus relatos únicos de primera mano. Y aunque a muchos refugiados no les importa compartir sus puntos de vista, debemos tener cuidado de no desencadenar recuerdos dolorosos.</a:t>
            </a:r>
          </a:p>
          <a:p>
            <a:endParaRPr lang="es-ES" sz="1200" dirty="0"/>
          </a:p>
          <a:p>
            <a:r>
              <a:rPr lang="es-ES" sz="1200" dirty="0"/>
              <a:t>Una vez reasentados, la mayoría de los refugiados intentan seguir adelante con sus vidas, centrarse en sus familias, establecer nuevas carreras y contribuir a la sociedad que les ha acogido. ¿Cuántas historias escuchamos sobre los retos de los jóvenes para adaptarse a un sistema educativo completamente nuevo? ¿La dificultad de encontrar empleo? ¿La alegría de descubrir un nuevo país? Si estamos realmente interesados en apoyar a los refugiados, deberíamos centrarnos en las historias sobre su presente y su futuro, no sólo sobre su pasado.</a:t>
            </a:r>
            <a:endParaRPr lang="en-GB" sz="1200" dirty="0"/>
          </a:p>
        </p:txBody>
      </p:sp>
    </p:spTree>
    <p:extLst>
      <p:ext uri="{BB962C8B-B14F-4D97-AF65-F5344CB8AC3E}">
        <p14:creationId xmlns:p14="http://schemas.microsoft.com/office/powerpoint/2010/main" val="55775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452724" y="394020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508819" y="275475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sp>
        <p:nvSpPr>
          <p:cNvPr id="6" name="TextBox 5">
            <a:extLst>
              <a:ext uri="{FF2B5EF4-FFF2-40B4-BE49-F238E27FC236}">
                <a16:creationId xmlns:a16="http://schemas.microsoft.com/office/drawing/2014/main" id="{187FA2C5-C44A-48DD-B8D6-D1A003E943DD}"/>
              </a:ext>
            </a:extLst>
          </p:cNvPr>
          <p:cNvSpPr txBox="1"/>
          <p:nvPr/>
        </p:nvSpPr>
        <p:spPr>
          <a:xfrm>
            <a:off x="253072" y="669884"/>
            <a:ext cx="4536504" cy="338554"/>
          </a:xfrm>
          <a:prstGeom prst="rect">
            <a:avLst/>
          </a:prstGeom>
          <a:noFill/>
        </p:spPr>
        <p:txBody>
          <a:bodyPr wrap="square" rtlCol="0">
            <a:spAutoFit/>
          </a:bodyPr>
          <a:lstStyle/>
          <a:p>
            <a:r>
              <a:rPr lang="es-UY" sz="1600" b="1" dirty="0">
                <a:solidFill>
                  <a:schemeClr val="tx2"/>
                </a:solidFill>
                <a:latin typeface="+mj-lt"/>
              </a:rPr>
              <a:t>POR QUÉ ES IMPORTANTE?</a:t>
            </a:r>
            <a:endParaRPr lang="en-GB" sz="1600" b="1" dirty="0">
              <a:solidFill>
                <a:schemeClr val="tx2"/>
              </a:solidFill>
              <a:latin typeface="+mj-lt"/>
            </a:endParaRPr>
          </a:p>
        </p:txBody>
      </p:sp>
      <p:graphicFrame>
        <p:nvGraphicFramePr>
          <p:cNvPr id="18" name="Chart 17">
            <a:extLst>
              <a:ext uri="{FF2B5EF4-FFF2-40B4-BE49-F238E27FC236}">
                <a16:creationId xmlns:a16="http://schemas.microsoft.com/office/drawing/2014/main" id="{7CD9BF58-3AB8-4479-8B6C-02A672724AE4}"/>
              </a:ext>
            </a:extLst>
          </p:cNvPr>
          <p:cNvGraphicFramePr/>
          <p:nvPr>
            <p:extLst>
              <p:ext uri="{D42A27DB-BD31-4B8C-83A1-F6EECF244321}">
                <p14:modId xmlns:p14="http://schemas.microsoft.com/office/powerpoint/2010/main" val="840721297"/>
              </p:ext>
            </p:extLst>
          </p:nvPr>
        </p:nvGraphicFramePr>
        <p:xfrm>
          <a:off x="672722" y="1410043"/>
          <a:ext cx="153583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10B2C7A6-70BF-4073-8FB1-16DB68DC6551}"/>
              </a:ext>
            </a:extLst>
          </p:cNvPr>
          <p:cNvSpPr txBox="1"/>
          <p:nvPr/>
        </p:nvSpPr>
        <p:spPr>
          <a:xfrm>
            <a:off x="2198113" y="1429218"/>
            <a:ext cx="583814" cy="369332"/>
          </a:xfrm>
          <a:prstGeom prst="rect">
            <a:avLst/>
          </a:prstGeom>
          <a:noFill/>
        </p:spPr>
        <p:txBody>
          <a:bodyPr wrap="none" rtlCol="0">
            <a:spAutoFit/>
          </a:bodyPr>
          <a:lstStyle/>
          <a:p>
            <a:r>
              <a:rPr lang="es-CO" b="1" dirty="0">
                <a:solidFill>
                  <a:srgbClr val="FFFF00"/>
                </a:solidFill>
                <a:effectLst>
                  <a:outerShdw blurRad="38100" dist="38100" dir="2700000" algn="tl">
                    <a:srgbClr val="000000">
                      <a:alpha val="43137"/>
                    </a:srgbClr>
                  </a:outerShdw>
                </a:effectLst>
              </a:rPr>
              <a:t>26%</a:t>
            </a:r>
            <a:endParaRPr lang="en-GB" b="1" dirty="0">
              <a:solidFill>
                <a:srgbClr val="FFFF0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E0BF445-4BE8-4427-A5E7-9BC929598743}"/>
              </a:ext>
            </a:extLst>
          </p:cNvPr>
          <p:cNvSpPr txBox="1"/>
          <p:nvPr/>
        </p:nvSpPr>
        <p:spPr>
          <a:xfrm>
            <a:off x="2220640" y="1702188"/>
            <a:ext cx="1824372" cy="1015663"/>
          </a:xfrm>
          <a:prstGeom prst="rect">
            <a:avLst/>
          </a:prstGeom>
          <a:noFill/>
        </p:spPr>
        <p:txBody>
          <a:bodyPr wrap="square" rtlCol="0">
            <a:spAutoFit/>
          </a:bodyPr>
          <a:lstStyle/>
          <a:p>
            <a:r>
              <a:rPr lang="es-CO" sz="1200" dirty="0"/>
              <a:t>De los artículos menciona que las personas refugiadas y migrantes venezolanas contribuyen al crimen en el país</a:t>
            </a:r>
            <a:endParaRPr lang="en-GB" sz="1200" dirty="0"/>
          </a:p>
        </p:txBody>
      </p:sp>
      <p:graphicFrame>
        <p:nvGraphicFramePr>
          <p:cNvPr id="23" name="Chart 22">
            <a:extLst>
              <a:ext uri="{FF2B5EF4-FFF2-40B4-BE49-F238E27FC236}">
                <a16:creationId xmlns:a16="http://schemas.microsoft.com/office/drawing/2014/main" id="{4E0A1538-AC8E-43E7-9F97-7E714D7F64BF}"/>
              </a:ext>
            </a:extLst>
          </p:cNvPr>
          <p:cNvGraphicFramePr/>
          <p:nvPr>
            <p:extLst>
              <p:ext uri="{D42A27DB-BD31-4B8C-83A1-F6EECF244321}">
                <p14:modId xmlns:p14="http://schemas.microsoft.com/office/powerpoint/2010/main" val="3973830790"/>
              </p:ext>
            </p:extLst>
          </p:nvPr>
        </p:nvGraphicFramePr>
        <p:xfrm>
          <a:off x="611560" y="3009995"/>
          <a:ext cx="1535832" cy="1599952"/>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03FE11D7-1184-4DCB-B659-DD7B476A81C0}"/>
              </a:ext>
            </a:extLst>
          </p:cNvPr>
          <p:cNvSpPr txBox="1"/>
          <p:nvPr/>
        </p:nvSpPr>
        <p:spPr>
          <a:xfrm>
            <a:off x="253072" y="985981"/>
            <a:ext cx="1769267" cy="369332"/>
          </a:xfrm>
          <a:prstGeom prst="rect">
            <a:avLst/>
          </a:prstGeom>
          <a:noFill/>
        </p:spPr>
        <p:txBody>
          <a:bodyPr wrap="none" rtlCol="0">
            <a:spAutoFit/>
          </a:bodyPr>
          <a:lstStyle/>
          <a:p>
            <a:r>
              <a:rPr lang="es-CO" dirty="0"/>
              <a:t>Estudio en Perú: </a:t>
            </a:r>
            <a:endParaRPr lang="en-GB" dirty="0"/>
          </a:p>
        </p:txBody>
      </p:sp>
      <p:sp>
        <p:nvSpPr>
          <p:cNvPr id="26" name="TextBox 25">
            <a:extLst>
              <a:ext uri="{FF2B5EF4-FFF2-40B4-BE49-F238E27FC236}">
                <a16:creationId xmlns:a16="http://schemas.microsoft.com/office/drawing/2014/main" id="{92E828D5-3C59-49DE-B812-4793921853F2}"/>
              </a:ext>
            </a:extLst>
          </p:cNvPr>
          <p:cNvSpPr txBox="1"/>
          <p:nvPr/>
        </p:nvSpPr>
        <p:spPr>
          <a:xfrm>
            <a:off x="2185678" y="3150644"/>
            <a:ext cx="470000" cy="369332"/>
          </a:xfrm>
          <a:prstGeom prst="rect">
            <a:avLst/>
          </a:prstGeom>
          <a:noFill/>
        </p:spPr>
        <p:txBody>
          <a:bodyPr wrap="none" rtlCol="0">
            <a:spAutoFit/>
          </a:bodyPr>
          <a:lstStyle/>
          <a:p>
            <a:r>
              <a:rPr lang="es-CO" b="1" dirty="0">
                <a:solidFill>
                  <a:srgbClr val="FFFF00"/>
                </a:solidFill>
                <a:effectLst>
                  <a:outerShdw blurRad="38100" dist="38100" dir="2700000" algn="tl">
                    <a:srgbClr val="000000">
                      <a:alpha val="43137"/>
                    </a:srgbClr>
                  </a:outerShdw>
                </a:effectLst>
              </a:rPr>
              <a:t>2%</a:t>
            </a:r>
            <a:endParaRPr lang="en-GB" b="1" dirty="0">
              <a:solidFill>
                <a:srgbClr val="FFFF00"/>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1B8265B9-1E4D-4584-A176-51E273FB1E7B}"/>
              </a:ext>
            </a:extLst>
          </p:cNvPr>
          <p:cNvSpPr txBox="1"/>
          <p:nvPr/>
        </p:nvSpPr>
        <p:spPr>
          <a:xfrm>
            <a:off x="2161506" y="3479760"/>
            <a:ext cx="1824372" cy="646331"/>
          </a:xfrm>
          <a:prstGeom prst="rect">
            <a:avLst/>
          </a:prstGeom>
          <a:noFill/>
        </p:spPr>
        <p:txBody>
          <a:bodyPr wrap="square" rtlCol="0">
            <a:spAutoFit/>
          </a:bodyPr>
          <a:lstStyle/>
          <a:p>
            <a:r>
              <a:rPr lang="es-CO" sz="1200" dirty="0"/>
              <a:t>De los artículos menciona la contribución a la riqueza cultural del país.</a:t>
            </a:r>
            <a:endParaRPr lang="en-GB" sz="1200" dirty="0"/>
          </a:p>
        </p:txBody>
      </p:sp>
      <p:graphicFrame>
        <p:nvGraphicFramePr>
          <p:cNvPr id="28" name="Chart 27">
            <a:extLst>
              <a:ext uri="{FF2B5EF4-FFF2-40B4-BE49-F238E27FC236}">
                <a16:creationId xmlns:a16="http://schemas.microsoft.com/office/drawing/2014/main" id="{C444F5F7-19EB-4C4F-871B-4E23B2D1E445}"/>
              </a:ext>
            </a:extLst>
          </p:cNvPr>
          <p:cNvGraphicFramePr/>
          <p:nvPr>
            <p:extLst>
              <p:ext uri="{D42A27DB-BD31-4B8C-83A1-F6EECF244321}">
                <p14:modId xmlns:p14="http://schemas.microsoft.com/office/powerpoint/2010/main" val="3993913147"/>
              </p:ext>
            </p:extLst>
          </p:nvPr>
        </p:nvGraphicFramePr>
        <p:xfrm>
          <a:off x="4333044" y="1410043"/>
          <a:ext cx="1535832" cy="1599952"/>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a:extLst>
              <a:ext uri="{FF2B5EF4-FFF2-40B4-BE49-F238E27FC236}">
                <a16:creationId xmlns:a16="http://schemas.microsoft.com/office/drawing/2014/main" id="{460E4281-EA53-4763-BA38-660DBE778EF0}"/>
              </a:ext>
            </a:extLst>
          </p:cNvPr>
          <p:cNvSpPr txBox="1"/>
          <p:nvPr/>
        </p:nvSpPr>
        <p:spPr>
          <a:xfrm>
            <a:off x="6068823" y="1413288"/>
            <a:ext cx="587020" cy="369332"/>
          </a:xfrm>
          <a:prstGeom prst="rect">
            <a:avLst/>
          </a:prstGeom>
          <a:noFill/>
        </p:spPr>
        <p:txBody>
          <a:bodyPr wrap="none" rtlCol="0">
            <a:spAutoFit/>
          </a:bodyPr>
          <a:lstStyle/>
          <a:p>
            <a:r>
              <a:rPr lang="es-CO" b="1" dirty="0">
                <a:solidFill>
                  <a:srgbClr val="FFFF00"/>
                </a:solidFill>
                <a:effectLst>
                  <a:outerShdw blurRad="38100" dist="38100" dir="2700000" algn="tl">
                    <a:srgbClr val="000000">
                      <a:alpha val="43137"/>
                    </a:srgbClr>
                  </a:outerShdw>
                </a:effectLst>
              </a:rPr>
              <a:t>15%</a:t>
            </a:r>
            <a:endParaRPr lang="en-GB" b="1" dirty="0">
              <a:solidFill>
                <a:srgbClr val="FFFF00"/>
              </a:solidFill>
              <a:effectLst>
                <a:outerShdw blurRad="38100" dist="38100" dir="2700000" algn="tl">
                  <a:srgbClr val="000000">
                    <a:alpha val="43137"/>
                  </a:srgbClr>
                </a:outerShdw>
              </a:effectLst>
            </a:endParaRPr>
          </a:p>
        </p:txBody>
      </p:sp>
      <p:sp>
        <p:nvSpPr>
          <p:cNvPr id="30" name="TextBox 29">
            <a:extLst>
              <a:ext uri="{FF2B5EF4-FFF2-40B4-BE49-F238E27FC236}">
                <a16:creationId xmlns:a16="http://schemas.microsoft.com/office/drawing/2014/main" id="{923F2CF4-214E-4F4F-812E-4432E78EB41C}"/>
              </a:ext>
            </a:extLst>
          </p:cNvPr>
          <p:cNvSpPr txBox="1"/>
          <p:nvPr/>
        </p:nvSpPr>
        <p:spPr>
          <a:xfrm>
            <a:off x="6044650" y="1742404"/>
            <a:ext cx="1948715" cy="1015663"/>
          </a:xfrm>
          <a:prstGeom prst="rect">
            <a:avLst/>
          </a:prstGeom>
          <a:noFill/>
        </p:spPr>
        <p:txBody>
          <a:bodyPr wrap="square" rtlCol="0">
            <a:spAutoFit/>
          </a:bodyPr>
          <a:lstStyle/>
          <a:p>
            <a:r>
              <a:rPr lang="es-CO" sz="1200" dirty="0"/>
              <a:t>De los artículos incluyen a voces de personas refugiadas y migrantes de Venezuela como fuentes en sus notas sobre el tema. </a:t>
            </a:r>
            <a:endParaRPr lang="en-GB" sz="1200" dirty="0"/>
          </a:p>
        </p:txBody>
      </p:sp>
      <p:graphicFrame>
        <p:nvGraphicFramePr>
          <p:cNvPr id="31" name="Chart 30">
            <a:extLst>
              <a:ext uri="{FF2B5EF4-FFF2-40B4-BE49-F238E27FC236}">
                <a16:creationId xmlns:a16="http://schemas.microsoft.com/office/drawing/2014/main" id="{B2E70AC2-6514-48DA-862B-456D8E46FFA4}"/>
              </a:ext>
            </a:extLst>
          </p:cNvPr>
          <p:cNvGraphicFramePr/>
          <p:nvPr>
            <p:extLst>
              <p:ext uri="{D42A27DB-BD31-4B8C-83A1-F6EECF244321}">
                <p14:modId xmlns:p14="http://schemas.microsoft.com/office/powerpoint/2010/main" val="2170491477"/>
              </p:ext>
            </p:extLst>
          </p:nvPr>
        </p:nvGraphicFramePr>
        <p:xfrm>
          <a:off x="4285208" y="3065084"/>
          <a:ext cx="1535832" cy="1599952"/>
        </p:xfrm>
        <a:graphic>
          <a:graphicData uri="http://schemas.openxmlformats.org/drawingml/2006/chart">
            <c:chart xmlns:c="http://schemas.openxmlformats.org/drawingml/2006/chart" xmlns:r="http://schemas.openxmlformats.org/officeDocument/2006/relationships" r:id="rId7"/>
          </a:graphicData>
        </a:graphic>
      </p:graphicFrame>
      <p:sp>
        <p:nvSpPr>
          <p:cNvPr id="32" name="TextBox 31">
            <a:extLst>
              <a:ext uri="{FF2B5EF4-FFF2-40B4-BE49-F238E27FC236}">
                <a16:creationId xmlns:a16="http://schemas.microsoft.com/office/drawing/2014/main" id="{4E3233DA-2E10-43D5-8D8C-25E1122B23C3}"/>
              </a:ext>
            </a:extLst>
          </p:cNvPr>
          <p:cNvSpPr txBox="1"/>
          <p:nvPr/>
        </p:nvSpPr>
        <p:spPr>
          <a:xfrm>
            <a:off x="6065520" y="3103253"/>
            <a:ext cx="587020" cy="369332"/>
          </a:xfrm>
          <a:prstGeom prst="rect">
            <a:avLst/>
          </a:prstGeom>
          <a:noFill/>
        </p:spPr>
        <p:txBody>
          <a:bodyPr wrap="none" rtlCol="0">
            <a:spAutoFit/>
          </a:bodyPr>
          <a:lstStyle/>
          <a:p>
            <a:r>
              <a:rPr lang="es-CO" b="1" dirty="0">
                <a:solidFill>
                  <a:srgbClr val="FFFF00"/>
                </a:solidFill>
                <a:effectLst>
                  <a:outerShdw blurRad="38100" dist="38100" dir="2700000" algn="tl">
                    <a:srgbClr val="000000">
                      <a:alpha val="43137"/>
                    </a:srgbClr>
                  </a:outerShdw>
                </a:effectLst>
              </a:rPr>
              <a:t>44%</a:t>
            </a:r>
            <a:endParaRPr lang="en-GB" b="1" dirty="0">
              <a:solidFill>
                <a:srgbClr val="FFFF00"/>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5F93C415-C5D9-49BB-BD79-9E399E4681D7}"/>
              </a:ext>
            </a:extLst>
          </p:cNvPr>
          <p:cNvSpPr txBox="1"/>
          <p:nvPr/>
        </p:nvSpPr>
        <p:spPr>
          <a:xfrm>
            <a:off x="6041347" y="3432369"/>
            <a:ext cx="1948715" cy="646331"/>
          </a:xfrm>
          <a:prstGeom prst="rect">
            <a:avLst/>
          </a:prstGeom>
          <a:noFill/>
        </p:spPr>
        <p:txBody>
          <a:bodyPr wrap="square" rtlCol="0">
            <a:spAutoFit/>
          </a:bodyPr>
          <a:lstStyle/>
          <a:p>
            <a:r>
              <a:rPr lang="es-CO" sz="1200" dirty="0"/>
              <a:t>De los artículos trata al desplazamiento venezolano como un “problema”</a:t>
            </a:r>
            <a:endParaRPr lang="en-GB" sz="1200" dirty="0"/>
          </a:p>
        </p:txBody>
      </p:sp>
      <p:sp>
        <p:nvSpPr>
          <p:cNvPr id="14" name="TextBox 13">
            <a:extLst>
              <a:ext uri="{FF2B5EF4-FFF2-40B4-BE49-F238E27FC236}">
                <a16:creationId xmlns:a16="http://schemas.microsoft.com/office/drawing/2014/main" id="{2A6121C0-74DA-434D-AEE0-1ABDBDBCDF92}"/>
              </a:ext>
            </a:extLst>
          </p:cNvPr>
          <p:cNvSpPr txBox="1"/>
          <p:nvPr/>
        </p:nvSpPr>
        <p:spPr>
          <a:xfrm>
            <a:off x="2914641" y="4870298"/>
            <a:ext cx="6253635" cy="261610"/>
          </a:xfrm>
          <a:prstGeom prst="rect">
            <a:avLst/>
          </a:prstGeom>
          <a:noFill/>
        </p:spPr>
        <p:txBody>
          <a:bodyPr wrap="none" rtlCol="0">
            <a:spAutoFit/>
          </a:bodyPr>
          <a:lstStyle/>
          <a:p>
            <a:r>
              <a:rPr lang="es-ES" sz="1100" dirty="0">
                <a:hlinkClick r:id="rId8"/>
              </a:rPr>
              <a:t>ACNUR - Diagnóstico de la cobertura mediática de la situación de personas refugiadas y migrantes en Perú</a:t>
            </a:r>
            <a:endParaRPr lang="en-GB" sz="1100" dirty="0"/>
          </a:p>
        </p:txBody>
      </p:sp>
    </p:spTree>
    <p:extLst>
      <p:ext uri="{BB962C8B-B14F-4D97-AF65-F5344CB8AC3E}">
        <p14:creationId xmlns:p14="http://schemas.microsoft.com/office/powerpoint/2010/main" val="3409054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7FA2C5-C44A-48DD-B8D6-D1A003E943DD}"/>
              </a:ext>
            </a:extLst>
          </p:cNvPr>
          <p:cNvSpPr txBox="1"/>
          <p:nvPr/>
        </p:nvSpPr>
        <p:spPr>
          <a:xfrm>
            <a:off x="253072" y="669884"/>
            <a:ext cx="4536504" cy="338554"/>
          </a:xfrm>
          <a:prstGeom prst="rect">
            <a:avLst/>
          </a:prstGeom>
          <a:noFill/>
        </p:spPr>
        <p:txBody>
          <a:bodyPr wrap="square" rtlCol="0">
            <a:spAutoFit/>
          </a:bodyPr>
          <a:lstStyle/>
          <a:p>
            <a:r>
              <a:rPr lang="es-UY" sz="1600" b="1" dirty="0">
                <a:solidFill>
                  <a:schemeClr val="tx2"/>
                </a:solidFill>
                <a:latin typeface="+mj-lt"/>
              </a:rPr>
              <a:t>POR QUÉ ES IMPORTANTE?</a:t>
            </a:r>
            <a:endParaRPr lang="en-GB" sz="1600" b="1" dirty="0">
              <a:solidFill>
                <a:schemeClr val="tx2"/>
              </a:solidFill>
              <a:latin typeface="+mj-lt"/>
            </a:endParaRPr>
          </a:p>
        </p:txBody>
      </p:sp>
      <p:graphicFrame>
        <p:nvGraphicFramePr>
          <p:cNvPr id="23" name="Chart 22">
            <a:extLst>
              <a:ext uri="{FF2B5EF4-FFF2-40B4-BE49-F238E27FC236}">
                <a16:creationId xmlns:a16="http://schemas.microsoft.com/office/drawing/2014/main" id="{4E0A1538-AC8E-43E7-9F97-7E714D7F64BF}"/>
              </a:ext>
            </a:extLst>
          </p:cNvPr>
          <p:cNvGraphicFramePr/>
          <p:nvPr/>
        </p:nvGraphicFramePr>
        <p:xfrm>
          <a:off x="611560" y="3009995"/>
          <a:ext cx="153583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03FE11D7-1184-4DCB-B659-DD7B476A81C0}"/>
              </a:ext>
            </a:extLst>
          </p:cNvPr>
          <p:cNvSpPr txBox="1"/>
          <p:nvPr/>
        </p:nvSpPr>
        <p:spPr>
          <a:xfrm>
            <a:off x="253072" y="1071961"/>
            <a:ext cx="1769267" cy="369332"/>
          </a:xfrm>
          <a:prstGeom prst="rect">
            <a:avLst/>
          </a:prstGeom>
          <a:noFill/>
        </p:spPr>
        <p:txBody>
          <a:bodyPr wrap="none" rtlCol="0">
            <a:spAutoFit/>
          </a:bodyPr>
          <a:lstStyle/>
          <a:p>
            <a:r>
              <a:rPr lang="es-CO" dirty="0"/>
              <a:t>Estudio en Perú: </a:t>
            </a:r>
            <a:endParaRPr lang="en-GB" dirty="0"/>
          </a:p>
        </p:txBody>
      </p:sp>
      <p:graphicFrame>
        <p:nvGraphicFramePr>
          <p:cNvPr id="28" name="Chart 27">
            <a:extLst>
              <a:ext uri="{FF2B5EF4-FFF2-40B4-BE49-F238E27FC236}">
                <a16:creationId xmlns:a16="http://schemas.microsoft.com/office/drawing/2014/main" id="{C444F5F7-19EB-4C4F-871B-4E23B2D1E445}"/>
              </a:ext>
            </a:extLst>
          </p:cNvPr>
          <p:cNvGraphicFramePr/>
          <p:nvPr/>
        </p:nvGraphicFramePr>
        <p:xfrm>
          <a:off x="4333044" y="1410043"/>
          <a:ext cx="1535832" cy="15999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B2E70AC2-6514-48DA-862B-456D8E46FFA4}"/>
              </a:ext>
            </a:extLst>
          </p:cNvPr>
          <p:cNvGraphicFramePr/>
          <p:nvPr>
            <p:extLst>
              <p:ext uri="{D42A27DB-BD31-4B8C-83A1-F6EECF244321}">
                <p14:modId xmlns:p14="http://schemas.microsoft.com/office/powerpoint/2010/main" val="3263434402"/>
              </p:ext>
            </p:extLst>
          </p:nvPr>
        </p:nvGraphicFramePr>
        <p:xfrm>
          <a:off x="4333044" y="2899680"/>
          <a:ext cx="1535832" cy="159995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A6121C0-74DA-434D-AEE0-1ABDBDBCDF92}"/>
              </a:ext>
            </a:extLst>
          </p:cNvPr>
          <p:cNvSpPr txBox="1"/>
          <p:nvPr/>
        </p:nvSpPr>
        <p:spPr>
          <a:xfrm>
            <a:off x="4978874" y="4850028"/>
            <a:ext cx="4079963" cy="261610"/>
          </a:xfrm>
          <a:prstGeom prst="rect">
            <a:avLst/>
          </a:prstGeom>
          <a:noFill/>
        </p:spPr>
        <p:txBody>
          <a:bodyPr wrap="none" rtlCol="0">
            <a:spAutoFit/>
          </a:bodyPr>
          <a:lstStyle/>
          <a:p>
            <a:r>
              <a:rPr lang="es-ES" sz="1100" dirty="0">
                <a:hlinkClick r:id="rId7"/>
              </a:rPr>
              <a:t>ACNUR - Estudio de opinión sobre la población extranjera en el Perú</a:t>
            </a:r>
            <a:endParaRPr lang="en-GB" sz="1100" dirty="0"/>
          </a:p>
        </p:txBody>
      </p:sp>
      <p:pic>
        <p:nvPicPr>
          <p:cNvPr id="3" name="Picture 2" descr="Diagram&#10;&#10;Description automatically generated">
            <a:extLst>
              <a:ext uri="{FF2B5EF4-FFF2-40B4-BE49-F238E27FC236}">
                <a16:creationId xmlns:a16="http://schemas.microsoft.com/office/drawing/2014/main" id="{EE85790A-BE85-4503-9142-E64F7E639A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072" y="1744897"/>
            <a:ext cx="8801552" cy="2368672"/>
          </a:xfrm>
          <a:prstGeom prst="rect">
            <a:avLst/>
          </a:prstGeom>
        </p:spPr>
      </p:pic>
    </p:spTree>
    <p:extLst>
      <p:ext uri="{BB962C8B-B14F-4D97-AF65-F5344CB8AC3E}">
        <p14:creationId xmlns:p14="http://schemas.microsoft.com/office/powerpoint/2010/main" val="398240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Box 12">
            <a:extLst>
              <a:ext uri="{FF2B5EF4-FFF2-40B4-BE49-F238E27FC236}">
                <a16:creationId xmlns:a16="http://schemas.microsoft.com/office/drawing/2014/main" id="{F13223EF-3C28-CD44-8631-B0D3A78B67DB}"/>
              </a:ext>
            </a:extLst>
          </p:cNvPr>
          <p:cNvSpPr txBox="1"/>
          <p:nvPr/>
        </p:nvSpPr>
        <p:spPr>
          <a:xfrm>
            <a:off x="683568" y="987574"/>
            <a:ext cx="6054436" cy="3539430"/>
          </a:xfrm>
          <a:prstGeom prst="rect">
            <a:avLst/>
          </a:prstGeom>
          <a:noFill/>
        </p:spPr>
        <p:txBody>
          <a:bodyPr wrap="square" rtlCol="0">
            <a:spAutoFit/>
          </a:bodyPr>
          <a:lstStyle/>
          <a:p>
            <a:r>
              <a:rPr lang="en-US" sz="3200" dirty="0">
                <a:solidFill>
                  <a:schemeClr val="bg1"/>
                </a:solidFill>
                <a:latin typeface="+mj-lt"/>
                <a:ea typeface="Nunito Bold" charset="0"/>
                <a:cs typeface="Arima Madurai" pitchFamily="2" charset="77"/>
              </a:rPr>
              <a:t>RECOMENDACIONES PARA UNA COBERTURA DE LA SITUACIÓN DE PERSONAS REFUGIADAS Y MIGRANTES DE VENEZUELA CON ENFOQUE DE DERECHOS</a:t>
            </a:r>
          </a:p>
          <a:p>
            <a:endParaRPr lang="en-US" sz="3200" dirty="0">
              <a:solidFill>
                <a:schemeClr val="bg1"/>
              </a:solidFill>
              <a:latin typeface="+mj-lt"/>
              <a:ea typeface="Nunito Bold" charset="0"/>
              <a:cs typeface="Arima Madurai" pitchFamily="2" charset="77"/>
            </a:endParaRPr>
          </a:p>
          <a:p>
            <a:r>
              <a:rPr lang="en-US" sz="3200" b="1" dirty="0">
                <a:solidFill>
                  <a:srgbClr val="FFFF00"/>
                </a:solidFill>
                <a:latin typeface="+mj-lt"/>
                <a:ea typeface="Nunito Bold" charset="0"/>
                <a:cs typeface="Arima Madurai" pitchFamily="2" charset="77"/>
              </a:rPr>
              <a:t>Mi checklist</a:t>
            </a:r>
          </a:p>
        </p:txBody>
      </p:sp>
    </p:spTree>
    <p:extLst>
      <p:ext uri="{BB962C8B-B14F-4D97-AF65-F5344CB8AC3E}">
        <p14:creationId xmlns:p14="http://schemas.microsoft.com/office/powerpoint/2010/main" val="321931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16" name="TextBox 15">
            <a:extLst>
              <a:ext uri="{FF2B5EF4-FFF2-40B4-BE49-F238E27FC236}">
                <a16:creationId xmlns:a16="http://schemas.microsoft.com/office/drawing/2014/main" id="{CEF651A3-DB07-4CBB-9FE2-8D4E4FF3E67B}"/>
              </a:ext>
            </a:extLst>
          </p:cNvPr>
          <p:cNvSpPr txBox="1"/>
          <p:nvPr/>
        </p:nvSpPr>
        <p:spPr>
          <a:xfrm>
            <a:off x="395536" y="1059582"/>
            <a:ext cx="4104456" cy="3693319"/>
          </a:xfrm>
          <a:prstGeom prst="rect">
            <a:avLst/>
          </a:prstGeom>
          <a:noFill/>
        </p:spPr>
        <p:txBody>
          <a:bodyPr wrap="square" rtlCol="0">
            <a:spAutoFit/>
          </a:bodyPr>
          <a:lstStyle/>
          <a:p>
            <a:pPr marL="342900" lvl="0" indent="-342900" algn="just" fontAlgn="base">
              <a:spcAft>
                <a:spcPts val="1200"/>
              </a:spcAft>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Conozco y expongo el contexto de las personas refugiadas y migrantes incluidas: es decir, entiendo cuáles son las situaciones que las llevaron a dejar su país y me aseguro de que esto se vea reflejado en la nota.</a:t>
            </a:r>
            <a:endParaRPr lang="en-GB" sz="1600" dirty="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Si entrevisto a una persona, lo hago respetando sus deseos de protección de identidad: es decir, no publico su nombre ni fotografías en que su rostro sea visible sin su consentimiento. En el caso de personas menores a 18 años, pido el consentimiento de sus representantes legales. </a:t>
            </a:r>
            <a:endParaRPr lang="en-GB" sz="1600" dirty="0">
              <a:latin typeface="Times New Roman" panose="02020603050405020304" pitchFamily="18" charset="0"/>
              <a:ea typeface="Times New Roman" panose="02020603050405020304" pitchFamily="18" charset="0"/>
            </a:endParaRPr>
          </a:p>
        </p:txBody>
      </p:sp>
      <p:pic>
        <p:nvPicPr>
          <p:cNvPr id="2" name="Online Media 1" title="Con Amor desde Centroamérica: Padre nicaragüense reúne a su familia en Costa Rica">
            <a:hlinkClick r:id="" action="ppaction://media"/>
            <a:extLst>
              <a:ext uri="{FF2B5EF4-FFF2-40B4-BE49-F238E27FC236}">
                <a16:creationId xmlns:a16="http://schemas.microsoft.com/office/drawing/2014/main" id="{54D5001A-685B-4F8F-B274-4B7A038F8940}"/>
              </a:ext>
            </a:extLst>
          </p:cNvPr>
          <p:cNvPicPr>
            <a:picLocks noRot="1" noChangeAspect="1"/>
          </p:cNvPicPr>
          <p:nvPr>
            <a:videoFile r:link="rId1"/>
          </p:nvPr>
        </p:nvPicPr>
        <p:blipFill>
          <a:blip r:embed="rId5"/>
          <a:stretch>
            <a:fillRect/>
          </a:stretch>
        </p:blipFill>
        <p:spPr>
          <a:xfrm>
            <a:off x="5292080" y="1779662"/>
            <a:ext cx="3332088" cy="1882630"/>
          </a:xfrm>
          <a:prstGeom prst="rect">
            <a:avLst/>
          </a:prstGeom>
        </p:spPr>
      </p:pic>
    </p:spTree>
    <p:extLst>
      <p:ext uri="{BB962C8B-B14F-4D97-AF65-F5344CB8AC3E}">
        <p14:creationId xmlns:p14="http://schemas.microsoft.com/office/powerpoint/2010/main" val="230448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16" name="TextBox 15">
            <a:extLst>
              <a:ext uri="{FF2B5EF4-FFF2-40B4-BE49-F238E27FC236}">
                <a16:creationId xmlns:a16="http://schemas.microsoft.com/office/drawing/2014/main" id="{CEF651A3-DB07-4CBB-9FE2-8D4E4FF3E67B}"/>
              </a:ext>
            </a:extLst>
          </p:cNvPr>
          <p:cNvSpPr txBox="1"/>
          <p:nvPr/>
        </p:nvSpPr>
        <p:spPr>
          <a:xfrm>
            <a:off x="467544" y="1203598"/>
            <a:ext cx="7920880" cy="3293209"/>
          </a:xfrm>
          <a:prstGeom prst="rect">
            <a:avLst/>
          </a:prstGeom>
          <a:noFill/>
        </p:spPr>
        <p:txBody>
          <a:bodyPr wrap="square" rtlCol="0">
            <a:spAutoFit/>
          </a:bodyPr>
          <a:lstStyle/>
          <a:p>
            <a:pPr marL="342900" lvl="0" indent="-342900" algn="just" fontAlgn="base">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En el caso de sobrevivientes de violencia, no pido que “me cuenten su historia”, pues eso las revictimiza.</a:t>
            </a:r>
            <a:endParaRPr lang="en-GB" sz="1600" dirty="0">
              <a:effectLst/>
              <a:latin typeface="Times New Roman" panose="02020603050405020304" pitchFamily="18" charset="0"/>
              <a:ea typeface="Times New Roman" panose="02020603050405020304" pitchFamily="18" charset="0"/>
            </a:endParaRPr>
          </a:p>
          <a:p>
            <a:pPr marL="629920" algn="just" fontAlgn="base"/>
            <a:endParaRPr lang="en-GB" sz="1600" dirty="0">
              <a:effectLst/>
              <a:latin typeface="Times New Roman" panose="02020603050405020304" pitchFamily="18" charset="0"/>
              <a:ea typeface="Times New Roman" panose="02020603050405020304" pitchFamily="18" charset="0"/>
            </a:endParaRPr>
          </a:p>
          <a:p>
            <a:pPr marL="342900" lvl="0" indent="-342900" algn="just" fontAlgn="base">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Evito el morbo y el sensacionalismo. No publico fotos que muestran a las personas en situaciones denigrantes. </a:t>
            </a:r>
            <a:endParaRPr lang="en-GB" sz="1600" dirty="0">
              <a:effectLst/>
              <a:latin typeface="Times New Roman" panose="02020603050405020304" pitchFamily="18" charset="0"/>
              <a:ea typeface="Times New Roman" panose="02020603050405020304" pitchFamily="18" charset="0"/>
            </a:endParaRPr>
          </a:p>
          <a:p>
            <a:pPr marL="629920" algn="just" fontAlgn="base"/>
            <a:endParaRPr lang="en-GB" sz="1600" dirty="0">
              <a:effectLst/>
              <a:latin typeface="Times New Roman" panose="02020603050405020304" pitchFamily="18" charset="0"/>
              <a:ea typeface="Times New Roman" panose="02020603050405020304" pitchFamily="18" charset="0"/>
            </a:endParaRPr>
          </a:p>
          <a:p>
            <a:pPr marL="342900" lvl="0" indent="-342900" algn="just" fontAlgn="base">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Reviso que la terminología usada sea la recomendada. </a:t>
            </a:r>
          </a:p>
          <a:p>
            <a:pPr marL="342900" lvl="0" indent="-342900" algn="just" fontAlgn="base">
              <a:buSzPts val="1000"/>
              <a:buFont typeface="Wingdings" panose="05000000000000000000" pitchFamily="2" charset="2"/>
              <a:buChar char="ü"/>
              <a:tabLst>
                <a:tab pos="457200" algn="l"/>
              </a:tabLst>
            </a:pPr>
            <a:endParaRPr lang="es-UY" sz="1600" dirty="0">
              <a:solidFill>
                <a:srgbClr val="000000"/>
              </a:solidFill>
              <a:latin typeface="Arial" panose="020B0604020202020204" pitchFamily="34" charset="0"/>
              <a:ea typeface="Times New Roman" panose="02020603050405020304" pitchFamily="18" charset="0"/>
            </a:endParaRPr>
          </a:p>
          <a:p>
            <a:pPr marL="342900" lvl="0" indent="-342900" algn="just" fontAlgn="base">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Me enfoco en la historia de la persona que tuvo que salir del país, en sus dificultades y retos – lo que ha implicado para ellas romper lazos emocionales, económicos, familiares y empezar de nuevo en un país que no es el suyo – pero también en sus capacidades </a:t>
            </a:r>
            <a:r>
              <a:rPr lang="en-US" sz="1600" dirty="0">
                <a:effectLst/>
                <a:latin typeface="Times New Roman" panose="02020603050405020304" pitchFamily="18" charset="0"/>
                <a:ea typeface="Times New Roman" panose="02020603050405020304" pitchFamily="18" charset="0"/>
              </a:rPr>
              <a:t>  </a:t>
            </a:r>
            <a:r>
              <a:rPr lang="es-UY" sz="1600" dirty="0">
                <a:solidFill>
                  <a:srgbClr val="000000"/>
                </a:solidFill>
                <a:effectLst/>
                <a:latin typeface="Arial" panose="020B0604020202020204" pitchFamily="34" charset="0"/>
                <a:ea typeface="Times New Roman" panose="02020603050405020304" pitchFamily="18" charset="0"/>
              </a:rPr>
              <a:t> y su voluntad aportar al país que la ha acogido.</a:t>
            </a:r>
            <a:endParaRPr lang="en-GB" sz="1600" dirty="0">
              <a:effectLst/>
              <a:latin typeface="Times New Roman" panose="02020603050405020304" pitchFamily="18" charset="0"/>
              <a:ea typeface="Times New Roman" panose="02020603050405020304" pitchFamily="18" charset="0"/>
            </a:endParaRPr>
          </a:p>
          <a:p>
            <a:pPr marL="629920" algn="just" fontAlgn="base"/>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392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215944" y="664739"/>
            <a:ext cx="4297843" cy="461665"/>
          </a:xfrm>
          <a:prstGeom prst="rect">
            <a:avLst/>
          </a:prstGeom>
          <a:noFill/>
        </p:spPr>
        <p:txBody>
          <a:bodyPr wrap="none" rtlCol="0">
            <a:spAutoFit/>
          </a:bodyPr>
          <a:lstStyle/>
          <a:p>
            <a:r>
              <a:rPr lang="es-CL" sz="2400" b="1" dirty="0">
                <a:solidFill>
                  <a:srgbClr val="0070C0"/>
                </a:solidFill>
              </a:rPr>
              <a:t>EN ESTA SESIÓN REVISAREMOS: </a:t>
            </a:r>
          </a:p>
        </p:txBody>
      </p:sp>
      <p:sp>
        <p:nvSpPr>
          <p:cNvPr id="3" name="TextBox 2">
            <a:extLst>
              <a:ext uri="{FF2B5EF4-FFF2-40B4-BE49-F238E27FC236}">
                <a16:creationId xmlns:a16="http://schemas.microsoft.com/office/drawing/2014/main" id="{52E46C9C-8579-449E-9DB6-8CEF650754E5}"/>
              </a:ext>
            </a:extLst>
          </p:cNvPr>
          <p:cNvSpPr txBox="1"/>
          <p:nvPr/>
        </p:nvSpPr>
        <p:spPr>
          <a:xfrm>
            <a:off x="1043607" y="1231452"/>
            <a:ext cx="6940361" cy="3416320"/>
          </a:xfrm>
          <a:prstGeom prst="rect">
            <a:avLst/>
          </a:prstGeom>
          <a:noFill/>
        </p:spPr>
        <p:txBody>
          <a:bodyPr wrap="square" rtlCol="0">
            <a:spAutoFit/>
          </a:bodyPr>
          <a:lstStyle/>
          <a:p>
            <a:pPr marL="285750" indent="-285750">
              <a:buFontTx/>
              <a:buChar char="-"/>
            </a:pPr>
            <a:r>
              <a:rPr lang="es-CO" dirty="0"/>
              <a:t>El contexto la situación de personas refugiadas y migrantes de Venezuela en  América Latina y el Caribe. </a:t>
            </a:r>
          </a:p>
          <a:p>
            <a:pPr marL="285750" indent="-285750">
              <a:buFontTx/>
              <a:buChar char="-"/>
            </a:pPr>
            <a:endParaRPr lang="es-CO" dirty="0"/>
          </a:p>
          <a:p>
            <a:pPr marL="285750" indent="-285750">
              <a:buFontTx/>
              <a:buChar char="-"/>
            </a:pPr>
            <a:r>
              <a:rPr lang="es-CO" dirty="0"/>
              <a:t>El rol de la Plataforma de Coordinación </a:t>
            </a:r>
            <a:r>
              <a:rPr lang="es-CO" dirty="0" err="1"/>
              <a:t>Interagencial</a:t>
            </a:r>
            <a:r>
              <a:rPr lang="es-CO" dirty="0"/>
              <a:t> para Refugiados y Migrantes de Venezuela (R4V)</a:t>
            </a:r>
          </a:p>
          <a:p>
            <a:pPr marL="285750" indent="-285750">
              <a:buFontTx/>
              <a:buChar char="-"/>
            </a:pPr>
            <a:endParaRPr lang="es-CO" dirty="0"/>
          </a:p>
          <a:p>
            <a:pPr marL="285750" indent="-285750">
              <a:buFontTx/>
              <a:buChar char="-"/>
            </a:pPr>
            <a:r>
              <a:rPr lang="es-CO" dirty="0"/>
              <a:t>¿Qué terminología debemos evitar y cuál es su expresión correcta?</a:t>
            </a:r>
          </a:p>
          <a:p>
            <a:pPr marL="285750" indent="-285750">
              <a:buFontTx/>
              <a:buChar char="-"/>
            </a:pPr>
            <a:endParaRPr lang="es-CO" dirty="0"/>
          </a:p>
          <a:p>
            <a:pPr marL="285750" indent="-285750">
              <a:buFontTx/>
              <a:buChar char="-"/>
            </a:pPr>
            <a:r>
              <a:rPr lang="es-CO" dirty="0"/>
              <a:t>Recomendaciones para una representación digna de personas refugiadas y migrantes de Venezuela</a:t>
            </a:r>
          </a:p>
          <a:p>
            <a:endParaRPr lang="es-CO" dirty="0"/>
          </a:p>
          <a:p>
            <a:pPr marL="285750" indent="-285750">
              <a:buFontTx/>
              <a:buChar char="-"/>
            </a:pPr>
            <a:r>
              <a:rPr lang="es-CO" dirty="0"/>
              <a:t>Ejemplos de buenas prácticas</a:t>
            </a:r>
            <a:endParaRPr lang="en-GB" dirty="0"/>
          </a:p>
        </p:txBody>
      </p:sp>
      <p:sp>
        <p:nvSpPr>
          <p:cNvPr id="6" name="Freeform 55">
            <a:extLst>
              <a:ext uri="{FF2B5EF4-FFF2-40B4-BE49-F238E27FC236}">
                <a16:creationId xmlns:a16="http://schemas.microsoft.com/office/drawing/2014/main" id="{F748FEFB-5DAB-4029-B214-F74A13122AC5}"/>
              </a:ext>
            </a:extLst>
          </p:cNvPr>
          <p:cNvSpPr>
            <a:spLocks noChangeArrowheads="1"/>
          </p:cNvSpPr>
          <p:nvPr/>
        </p:nvSpPr>
        <p:spPr bwMode="auto">
          <a:xfrm rot="11369540">
            <a:off x="1027053" y="4325069"/>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rgbClr val="0070C0"/>
          </a:solidFill>
          <a:ln>
            <a:noFill/>
          </a:ln>
          <a:effectLst/>
        </p:spPr>
        <p:txBody>
          <a:bodyPr wrap="none" anchor="ctr"/>
          <a:lstStyle/>
          <a:p>
            <a:endParaRPr lang="es-ES_tradnl"/>
          </a:p>
        </p:txBody>
      </p:sp>
      <p:sp>
        <p:nvSpPr>
          <p:cNvPr id="7" name="Freeform 55">
            <a:extLst>
              <a:ext uri="{FF2B5EF4-FFF2-40B4-BE49-F238E27FC236}">
                <a16:creationId xmlns:a16="http://schemas.microsoft.com/office/drawing/2014/main" id="{CEFF8B84-EB65-42D4-B1C8-EAAE73EE2DE6}"/>
              </a:ext>
            </a:extLst>
          </p:cNvPr>
          <p:cNvSpPr>
            <a:spLocks noChangeArrowheads="1"/>
          </p:cNvSpPr>
          <p:nvPr/>
        </p:nvSpPr>
        <p:spPr bwMode="auto">
          <a:xfrm rot="11369540">
            <a:off x="1027053" y="2139649"/>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rgbClr val="FFFF00"/>
          </a:solidFill>
          <a:ln>
            <a:noFill/>
          </a:ln>
          <a:effectLst/>
        </p:spPr>
        <p:txBody>
          <a:bodyPr wrap="none" anchor="ctr"/>
          <a:lstStyle/>
          <a:p>
            <a:endParaRPr lang="es-ES_tradnl"/>
          </a:p>
        </p:txBody>
      </p:sp>
      <p:sp>
        <p:nvSpPr>
          <p:cNvPr id="8" name="Freeform 55">
            <a:extLst>
              <a:ext uri="{FF2B5EF4-FFF2-40B4-BE49-F238E27FC236}">
                <a16:creationId xmlns:a16="http://schemas.microsoft.com/office/drawing/2014/main" id="{142320CE-390D-4089-8F1A-1EBDAC94C189}"/>
              </a:ext>
            </a:extLst>
          </p:cNvPr>
          <p:cNvSpPr>
            <a:spLocks noChangeArrowheads="1"/>
          </p:cNvSpPr>
          <p:nvPr/>
        </p:nvSpPr>
        <p:spPr bwMode="auto">
          <a:xfrm rot="11369540">
            <a:off x="1027053" y="2966705"/>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chemeClr val="tx1"/>
          </a:solidFill>
          <a:ln>
            <a:noFill/>
          </a:ln>
          <a:effectLst/>
        </p:spPr>
        <p:txBody>
          <a:bodyPr wrap="none" anchor="ctr"/>
          <a:lstStyle/>
          <a:p>
            <a:endParaRPr lang="es-ES_tradnl"/>
          </a:p>
        </p:txBody>
      </p:sp>
      <p:sp>
        <p:nvSpPr>
          <p:cNvPr id="9" name="Freeform 55">
            <a:extLst>
              <a:ext uri="{FF2B5EF4-FFF2-40B4-BE49-F238E27FC236}">
                <a16:creationId xmlns:a16="http://schemas.microsoft.com/office/drawing/2014/main" id="{70F5102A-C3EF-44AD-8327-D94F083A89F8}"/>
              </a:ext>
            </a:extLst>
          </p:cNvPr>
          <p:cNvSpPr>
            <a:spLocks noChangeArrowheads="1"/>
          </p:cNvSpPr>
          <p:nvPr/>
        </p:nvSpPr>
        <p:spPr bwMode="auto">
          <a:xfrm rot="11369540">
            <a:off x="1027053" y="3531753"/>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chemeClr val="accent6">
              <a:lumMod val="75000"/>
            </a:schemeClr>
          </a:solidFill>
          <a:ln>
            <a:noFill/>
          </a:ln>
          <a:effectLst/>
        </p:spPr>
        <p:txBody>
          <a:bodyPr wrap="none" anchor="ctr"/>
          <a:lstStyle/>
          <a:p>
            <a:endParaRPr lang="es-ES_tradnl"/>
          </a:p>
        </p:txBody>
      </p:sp>
      <p:sp>
        <p:nvSpPr>
          <p:cNvPr id="10" name="Freeform 55">
            <a:extLst>
              <a:ext uri="{FF2B5EF4-FFF2-40B4-BE49-F238E27FC236}">
                <a16:creationId xmlns:a16="http://schemas.microsoft.com/office/drawing/2014/main" id="{4F7D9E0B-1C26-4AB4-89C5-31D0095F3AD9}"/>
              </a:ext>
            </a:extLst>
          </p:cNvPr>
          <p:cNvSpPr>
            <a:spLocks noChangeArrowheads="1"/>
          </p:cNvSpPr>
          <p:nvPr/>
        </p:nvSpPr>
        <p:spPr bwMode="auto">
          <a:xfrm rot="11369540">
            <a:off x="1027053" y="1323329"/>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rgbClr val="0070C0"/>
          </a:solidFill>
          <a:ln>
            <a:noFill/>
          </a:ln>
          <a:effectLst/>
        </p:spPr>
        <p:txBody>
          <a:bodyPr wrap="none" anchor="ctr"/>
          <a:lstStyle/>
          <a:p>
            <a:endParaRPr lang="es-ES_tradnl"/>
          </a:p>
        </p:txBody>
      </p:sp>
    </p:spTree>
    <p:extLst>
      <p:ext uri="{BB962C8B-B14F-4D97-AF65-F5344CB8AC3E}">
        <p14:creationId xmlns:p14="http://schemas.microsoft.com/office/powerpoint/2010/main" val="1819225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16" name="TextBox 15">
            <a:extLst>
              <a:ext uri="{FF2B5EF4-FFF2-40B4-BE49-F238E27FC236}">
                <a16:creationId xmlns:a16="http://schemas.microsoft.com/office/drawing/2014/main" id="{CEF651A3-DB07-4CBB-9FE2-8D4E4FF3E67B}"/>
              </a:ext>
            </a:extLst>
          </p:cNvPr>
          <p:cNvSpPr txBox="1"/>
          <p:nvPr/>
        </p:nvSpPr>
        <p:spPr>
          <a:xfrm>
            <a:off x="539552" y="1131590"/>
            <a:ext cx="7920880" cy="3200876"/>
          </a:xfrm>
          <a:prstGeom prst="rect">
            <a:avLst/>
          </a:prstGeom>
          <a:noFill/>
        </p:spPr>
        <p:txBody>
          <a:bodyPr wrap="square" rtlCol="0">
            <a:spAutoFit/>
          </a:bodyPr>
          <a:lstStyle/>
          <a:p>
            <a:pPr marL="629920" algn="just" fontAlgn="base"/>
            <a:endParaRPr lang="en-GB" sz="1600" dirty="0">
              <a:effectLst/>
              <a:latin typeface="Times New Roman" panose="02020603050405020304" pitchFamily="18" charset="0"/>
              <a:ea typeface="Times New Roman" panose="02020603050405020304" pitchFamily="18" charset="0"/>
            </a:endParaRPr>
          </a:p>
          <a:p>
            <a:pPr marL="342900" lvl="0" indent="-342900" algn="just" fontAlgn="base">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Escribo la noticia con enfoque diferencial: teniendo en cuenta las necesidades particulares vinculadas a la edad, el género, la diversidad, la orientación sexual, la identidad étnica y la interseccionalidad entre todos estos factores. </a:t>
            </a:r>
          </a:p>
          <a:p>
            <a:pPr lvl="0" algn="just" fontAlgn="base">
              <a:buSzPts val="1000"/>
              <a:tabLst>
                <a:tab pos="457200" algn="l"/>
              </a:tabLst>
            </a:pPr>
            <a:endParaRPr lang="en-GB" sz="1600" dirty="0">
              <a:effectLst/>
              <a:latin typeface="Times New Roman" panose="02020603050405020304" pitchFamily="18" charset="0"/>
              <a:ea typeface="Times New Roman" panose="02020603050405020304" pitchFamily="18" charset="0"/>
            </a:endParaRPr>
          </a:p>
          <a:p>
            <a:pPr marL="342900" lvl="0" indent="-342900" algn="just" fontAlgn="base">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Uso de manera responsable fuentes y cifras para desmentir mitos recurrentes alrededor de la movilidad humana. </a:t>
            </a:r>
          </a:p>
          <a:p>
            <a:pPr lvl="0" algn="just" fontAlgn="base">
              <a:buSzPts val="1000"/>
              <a:tabLst>
                <a:tab pos="457200" algn="l"/>
              </a:tabLst>
            </a:pPr>
            <a:endParaRPr lang="en-GB" sz="1600" dirty="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Incluyo en mi nota información sobre los derechos que tienen las personas refugiadas y migrantes</a:t>
            </a:r>
            <a:r>
              <a:rPr lang="es-UY" sz="1600" b="1" dirty="0">
                <a:solidFill>
                  <a:srgbClr val="000000"/>
                </a:solidFill>
                <a:effectLst/>
                <a:latin typeface="Arial" panose="020B060402020202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p>
            <a:pPr marL="342900" lvl="0" indent="-342900" algn="just" fontAlgn="base">
              <a:buSzPts val="1000"/>
              <a:buFont typeface="Wingdings" panose="05000000000000000000" pitchFamily="2" charset="2"/>
              <a:buChar char="ü"/>
              <a:tabLst>
                <a:tab pos="457200" algn="l"/>
              </a:tabLst>
            </a:pPr>
            <a:r>
              <a:rPr lang="es-UY" sz="1600" dirty="0">
                <a:solidFill>
                  <a:srgbClr val="000000"/>
                </a:solidFill>
                <a:effectLst/>
                <a:latin typeface="Arial" panose="020B0604020202020204" pitchFamily="34" charset="0"/>
                <a:ea typeface="Times New Roman" panose="02020603050405020304" pitchFamily="18" charset="0"/>
              </a:rPr>
              <a:t>Evito asociar a las personas de otra nacionalidad con estereotipos o prácticas criminales como el narcotráfico, la delincuencia o la violencia.</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9492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4" name="TextBox 3">
            <a:extLst>
              <a:ext uri="{FF2B5EF4-FFF2-40B4-BE49-F238E27FC236}">
                <a16:creationId xmlns:a16="http://schemas.microsoft.com/office/drawing/2014/main" id="{FC1BDC26-AB38-4FF7-BD12-B3F51BE7A80E}"/>
              </a:ext>
            </a:extLst>
          </p:cNvPr>
          <p:cNvSpPr txBox="1"/>
          <p:nvPr/>
        </p:nvSpPr>
        <p:spPr>
          <a:xfrm>
            <a:off x="323528" y="843558"/>
            <a:ext cx="5400600" cy="369332"/>
          </a:xfrm>
          <a:prstGeom prst="rect">
            <a:avLst/>
          </a:prstGeom>
          <a:noFill/>
        </p:spPr>
        <p:txBody>
          <a:bodyPr wrap="square" rtlCol="0">
            <a:spAutoFit/>
          </a:bodyPr>
          <a:lstStyle/>
          <a:p>
            <a:r>
              <a:rPr lang="es-CO" b="1" dirty="0"/>
              <a:t>MUCH@S DE USTEDES YA LO ESTÁN HACIENDO: </a:t>
            </a:r>
          </a:p>
        </p:txBody>
      </p:sp>
      <p:sp>
        <p:nvSpPr>
          <p:cNvPr id="6" name="TextBox 5">
            <a:extLst>
              <a:ext uri="{FF2B5EF4-FFF2-40B4-BE49-F238E27FC236}">
                <a16:creationId xmlns:a16="http://schemas.microsoft.com/office/drawing/2014/main" id="{3D67A36E-4138-4126-B38D-7332B91FA56E}"/>
              </a:ext>
            </a:extLst>
          </p:cNvPr>
          <p:cNvSpPr txBox="1"/>
          <p:nvPr/>
        </p:nvSpPr>
        <p:spPr>
          <a:xfrm>
            <a:off x="369020" y="4646590"/>
            <a:ext cx="8496944" cy="276999"/>
          </a:xfrm>
          <a:prstGeom prst="rect">
            <a:avLst/>
          </a:prstGeom>
          <a:noFill/>
        </p:spPr>
        <p:txBody>
          <a:bodyPr wrap="square">
            <a:spAutoFit/>
          </a:bodyPr>
          <a:lstStyle/>
          <a:p>
            <a:r>
              <a:rPr lang="es-ES" sz="1200" dirty="0">
                <a:hlinkClick r:id="rId4"/>
              </a:rPr>
              <a:t>Médicos venezolanos | Al otro lado de la frontera (medicosvenezolanosfrontera.com)</a:t>
            </a:r>
            <a:endParaRPr lang="en-GB" sz="1200" dirty="0"/>
          </a:p>
        </p:txBody>
      </p:sp>
      <p:pic>
        <p:nvPicPr>
          <p:cNvPr id="5" name="Picture 4" descr="Text&#10;&#10;Description automatically generated">
            <a:extLst>
              <a:ext uri="{FF2B5EF4-FFF2-40B4-BE49-F238E27FC236}">
                <a16:creationId xmlns:a16="http://schemas.microsoft.com/office/drawing/2014/main" id="{9319E9A0-0BCD-4185-AD81-0C2CFA2A65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46" y="1449831"/>
            <a:ext cx="5400600" cy="2959818"/>
          </a:xfrm>
          <a:prstGeom prst="rect">
            <a:avLst/>
          </a:prstGeom>
        </p:spPr>
      </p:pic>
    </p:spTree>
    <p:extLst>
      <p:ext uri="{BB962C8B-B14F-4D97-AF65-F5344CB8AC3E}">
        <p14:creationId xmlns:p14="http://schemas.microsoft.com/office/powerpoint/2010/main" val="3548955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4" name="TextBox 3">
            <a:extLst>
              <a:ext uri="{FF2B5EF4-FFF2-40B4-BE49-F238E27FC236}">
                <a16:creationId xmlns:a16="http://schemas.microsoft.com/office/drawing/2014/main" id="{FC1BDC26-AB38-4FF7-BD12-B3F51BE7A80E}"/>
              </a:ext>
            </a:extLst>
          </p:cNvPr>
          <p:cNvSpPr txBox="1"/>
          <p:nvPr/>
        </p:nvSpPr>
        <p:spPr>
          <a:xfrm>
            <a:off x="323528" y="843558"/>
            <a:ext cx="5400600" cy="369332"/>
          </a:xfrm>
          <a:prstGeom prst="rect">
            <a:avLst/>
          </a:prstGeom>
          <a:noFill/>
        </p:spPr>
        <p:txBody>
          <a:bodyPr wrap="square" rtlCol="0">
            <a:spAutoFit/>
          </a:bodyPr>
          <a:lstStyle/>
          <a:p>
            <a:r>
              <a:rPr lang="es-CO" b="1" dirty="0"/>
              <a:t>MUCH@S DE USTEDES YA LO ESTÁN HACIENDO: </a:t>
            </a:r>
          </a:p>
        </p:txBody>
      </p:sp>
      <p:sp>
        <p:nvSpPr>
          <p:cNvPr id="6" name="TextBox 5">
            <a:extLst>
              <a:ext uri="{FF2B5EF4-FFF2-40B4-BE49-F238E27FC236}">
                <a16:creationId xmlns:a16="http://schemas.microsoft.com/office/drawing/2014/main" id="{3D67A36E-4138-4126-B38D-7332B91FA56E}"/>
              </a:ext>
            </a:extLst>
          </p:cNvPr>
          <p:cNvSpPr txBox="1"/>
          <p:nvPr/>
        </p:nvSpPr>
        <p:spPr>
          <a:xfrm>
            <a:off x="369020" y="4646590"/>
            <a:ext cx="8496944" cy="276999"/>
          </a:xfrm>
          <a:prstGeom prst="rect">
            <a:avLst/>
          </a:prstGeom>
          <a:noFill/>
        </p:spPr>
        <p:txBody>
          <a:bodyPr wrap="square">
            <a:spAutoFit/>
          </a:bodyPr>
          <a:lstStyle/>
          <a:p>
            <a:r>
              <a:rPr lang="pt-BR" sz="1200" dirty="0">
                <a:hlinkClick r:id="rId5"/>
              </a:rPr>
              <a:t>Diário de uma refugiada: venezuelana, mãe solteira e com o coração entre dois países - YouTube</a:t>
            </a:r>
            <a:endParaRPr lang="en-GB" sz="1200" dirty="0"/>
          </a:p>
        </p:txBody>
      </p:sp>
      <p:pic>
        <p:nvPicPr>
          <p:cNvPr id="2" name="Online Media 1" title="Diário de uma refugiada: venezuelana, mãe solteira e com o coração entre dois países">
            <a:hlinkClick r:id="" action="ppaction://media"/>
            <a:extLst>
              <a:ext uri="{FF2B5EF4-FFF2-40B4-BE49-F238E27FC236}">
                <a16:creationId xmlns:a16="http://schemas.microsoft.com/office/drawing/2014/main" id="{568A714B-10D0-457F-8EE9-8DEA1DCC3514}"/>
              </a:ext>
            </a:extLst>
          </p:cNvPr>
          <p:cNvPicPr>
            <a:picLocks noRot="1" noChangeAspect="1"/>
          </p:cNvPicPr>
          <p:nvPr>
            <a:videoFile r:link="rId1"/>
          </p:nvPr>
        </p:nvPicPr>
        <p:blipFill>
          <a:blip r:embed="rId6"/>
          <a:stretch>
            <a:fillRect/>
          </a:stretch>
        </p:blipFill>
        <p:spPr>
          <a:xfrm>
            <a:off x="467544" y="1422325"/>
            <a:ext cx="5618284" cy="3174330"/>
          </a:xfrm>
          <a:prstGeom prst="rect">
            <a:avLst/>
          </a:prstGeom>
        </p:spPr>
      </p:pic>
      <p:sp>
        <p:nvSpPr>
          <p:cNvPr id="3" name="TextBox 2">
            <a:extLst>
              <a:ext uri="{FF2B5EF4-FFF2-40B4-BE49-F238E27FC236}">
                <a16:creationId xmlns:a16="http://schemas.microsoft.com/office/drawing/2014/main" id="{56E68053-FFC4-4B9A-A3BF-BC49E3516053}"/>
              </a:ext>
            </a:extLst>
          </p:cNvPr>
          <p:cNvSpPr txBox="1"/>
          <p:nvPr/>
        </p:nvSpPr>
        <p:spPr>
          <a:xfrm>
            <a:off x="6228184" y="1422325"/>
            <a:ext cx="2376264" cy="369332"/>
          </a:xfrm>
          <a:prstGeom prst="rect">
            <a:avLst/>
          </a:prstGeom>
          <a:noFill/>
        </p:spPr>
        <p:txBody>
          <a:bodyPr wrap="square" rtlCol="0">
            <a:spAutoFit/>
          </a:bodyPr>
          <a:lstStyle/>
          <a:p>
            <a:r>
              <a:rPr lang="es-CO" dirty="0" err="1"/>
              <a:t>Folha</a:t>
            </a:r>
            <a:r>
              <a:rPr lang="es-CO" dirty="0"/>
              <a:t> de S. Paulo</a:t>
            </a:r>
            <a:endParaRPr lang="en-GB" dirty="0"/>
          </a:p>
        </p:txBody>
      </p:sp>
    </p:spTree>
    <p:extLst>
      <p:ext uri="{BB962C8B-B14F-4D97-AF65-F5344CB8AC3E}">
        <p14:creationId xmlns:p14="http://schemas.microsoft.com/office/powerpoint/2010/main" val="130028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4" name="TextBox 3">
            <a:extLst>
              <a:ext uri="{FF2B5EF4-FFF2-40B4-BE49-F238E27FC236}">
                <a16:creationId xmlns:a16="http://schemas.microsoft.com/office/drawing/2014/main" id="{FC1BDC26-AB38-4FF7-BD12-B3F51BE7A80E}"/>
              </a:ext>
            </a:extLst>
          </p:cNvPr>
          <p:cNvSpPr txBox="1"/>
          <p:nvPr/>
        </p:nvSpPr>
        <p:spPr>
          <a:xfrm>
            <a:off x="323528" y="843558"/>
            <a:ext cx="5400600" cy="369332"/>
          </a:xfrm>
          <a:prstGeom prst="rect">
            <a:avLst/>
          </a:prstGeom>
          <a:noFill/>
        </p:spPr>
        <p:txBody>
          <a:bodyPr wrap="square" rtlCol="0">
            <a:spAutoFit/>
          </a:bodyPr>
          <a:lstStyle/>
          <a:p>
            <a:r>
              <a:rPr lang="es-CO" b="1" dirty="0"/>
              <a:t>MUCH@S DE USTEDES YA LO ESTÁN HACIENDO: </a:t>
            </a:r>
          </a:p>
        </p:txBody>
      </p:sp>
      <p:sp>
        <p:nvSpPr>
          <p:cNvPr id="6" name="TextBox 5">
            <a:extLst>
              <a:ext uri="{FF2B5EF4-FFF2-40B4-BE49-F238E27FC236}">
                <a16:creationId xmlns:a16="http://schemas.microsoft.com/office/drawing/2014/main" id="{3D67A36E-4138-4126-B38D-7332B91FA56E}"/>
              </a:ext>
            </a:extLst>
          </p:cNvPr>
          <p:cNvSpPr txBox="1"/>
          <p:nvPr/>
        </p:nvSpPr>
        <p:spPr>
          <a:xfrm>
            <a:off x="369020" y="4646590"/>
            <a:ext cx="8496944" cy="276999"/>
          </a:xfrm>
          <a:prstGeom prst="rect">
            <a:avLst/>
          </a:prstGeom>
          <a:noFill/>
        </p:spPr>
        <p:txBody>
          <a:bodyPr wrap="square">
            <a:spAutoFit/>
          </a:bodyPr>
          <a:lstStyle/>
          <a:p>
            <a:r>
              <a:rPr lang="es-ES" sz="1200" dirty="0">
                <a:hlinkClick r:id="rId4"/>
              </a:rPr>
              <a:t>Sueños sin fronteras: Niños migrantes venezolanos en la Mitad del Mundo | El Comercio</a:t>
            </a:r>
            <a:endParaRPr lang="en-GB" sz="1200" dirty="0"/>
          </a:p>
        </p:txBody>
      </p:sp>
      <p:sp>
        <p:nvSpPr>
          <p:cNvPr id="3" name="TextBox 2">
            <a:extLst>
              <a:ext uri="{FF2B5EF4-FFF2-40B4-BE49-F238E27FC236}">
                <a16:creationId xmlns:a16="http://schemas.microsoft.com/office/drawing/2014/main" id="{56E68053-FFC4-4B9A-A3BF-BC49E3516053}"/>
              </a:ext>
            </a:extLst>
          </p:cNvPr>
          <p:cNvSpPr txBox="1"/>
          <p:nvPr/>
        </p:nvSpPr>
        <p:spPr>
          <a:xfrm>
            <a:off x="6228184" y="1422325"/>
            <a:ext cx="2376264" cy="369332"/>
          </a:xfrm>
          <a:prstGeom prst="rect">
            <a:avLst/>
          </a:prstGeom>
          <a:noFill/>
        </p:spPr>
        <p:txBody>
          <a:bodyPr wrap="square" rtlCol="0">
            <a:spAutoFit/>
          </a:bodyPr>
          <a:lstStyle/>
          <a:p>
            <a:r>
              <a:rPr lang="es-CO" dirty="0"/>
              <a:t>El Comercio Ecuador</a:t>
            </a:r>
            <a:endParaRPr lang="en-GB" dirty="0"/>
          </a:p>
        </p:txBody>
      </p:sp>
      <p:pic>
        <p:nvPicPr>
          <p:cNvPr id="7" name="Picture 6" descr="Text&#10;&#10;Description automatically generated">
            <a:extLst>
              <a:ext uri="{FF2B5EF4-FFF2-40B4-BE49-F238E27FC236}">
                <a16:creationId xmlns:a16="http://schemas.microsoft.com/office/drawing/2014/main" id="{C9412174-8949-4B06-BCEC-DAB9EB489A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1340725"/>
            <a:ext cx="5072134" cy="3224265"/>
          </a:xfrm>
          <a:prstGeom prst="rect">
            <a:avLst/>
          </a:prstGeom>
        </p:spPr>
      </p:pic>
    </p:spTree>
    <p:extLst>
      <p:ext uri="{BB962C8B-B14F-4D97-AF65-F5344CB8AC3E}">
        <p14:creationId xmlns:p14="http://schemas.microsoft.com/office/powerpoint/2010/main" val="3918802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259632" y="402293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4" name="TextBox 3">
            <a:extLst>
              <a:ext uri="{FF2B5EF4-FFF2-40B4-BE49-F238E27FC236}">
                <a16:creationId xmlns:a16="http://schemas.microsoft.com/office/drawing/2014/main" id="{FC1BDC26-AB38-4FF7-BD12-B3F51BE7A80E}"/>
              </a:ext>
            </a:extLst>
          </p:cNvPr>
          <p:cNvSpPr txBox="1"/>
          <p:nvPr/>
        </p:nvSpPr>
        <p:spPr>
          <a:xfrm>
            <a:off x="323528" y="843558"/>
            <a:ext cx="5400600" cy="369332"/>
          </a:xfrm>
          <a:prstGeom prst="rect">
            <a:avLst/>
          </a:prstGeom>
          <a:noFill/>
        </p:spPr>
        <p:txBody>
          <a:bodyPr wrap="square" rtlCol="0">
            <a:spAutoFit/>
          </a:bodyPr>
          <a:lstStyle/>
          <a:p>
            <a:r>
              <a:rPr lang="es-CO" b="1" dirty="0"/>
              <a:t>MUCH@S DE USTEDES YA LO ESTÁN HACIENDO: </a:t>
            </a:r>
          </a:p>
        </p:txBody>
      </p:sp>
      <p:sp>
        <p:nvSpPr>
          <p:cNvPr id="6" name="TextBox 5">
            <a:extLst>
              <a:ext uri="{FF2B5EF4-FFF2-40B4-BE49-F238E27FC236}">
                <a16:creationId xmlns:a16="http://schemas.microsoft.com/office/drawing/2014/main" id="{3D67A36E-4138-4126-B38D-7332B91FA56E}"/>
              </a:ext>
            </a:extLst>
          </p:cNvPr>
          <p:cNvSpPr txBox="1"/>
          <p:nvPr/>
        </p:nvSpPr>
        <p:spPr>
          <a:xfrm>
            <a:off x="251520" y="4587974"/>
            <a:ext cx="8496944" cy="276999"/>
          </a:xfrm>
          <a:prstGeom prst="rect">
            <a:avLst/>
          </a:prstGeom>
          <a:noFill/>
        </p:spPr>
        <p:txBody>
          <a:bodyPr wrap="square">
            <a:spAutoFit/>
          </a:bodyPr>
          <a:lstStyle/>
          <a:p>
            <a:r>
              <a:rPr lang="es-ES" sz="1200" dirty="0">
                <a:hlinkClick r:id="rId4"/>
              </a:rPr>
              <a:t>Migración Venezolana: una oportunidad que importa (larepublica.pe)</a:t>
            </a:r>
            <a:endParaRPr lang="en-GB" sz="1200" dirty="0"/>
          </a:p>
        </p:txBody>
      </p:sp>
      <p:sp>
        <p:nvSpPr>
          <p:cNvPr id="3" name="TextBox 2">
            <a:extLst>
              <a:ext uri="{FF2B5EF4-FFF2-40B4-BE49-F238E27FC236}">
                <a16:creationId xmlns:a16="http://schemas.microsoft.com/office/drawing/2014/main" id="{56E68053-FFC4-4B9A-A3BF-BC49E3516053}"/>
              </a:ext>
            </a:extLst>
          </p:cNvPr>
          <p:cNvSpPr txBox="1"/>
          <p:nvPr/>
        </p:nvSpPr>
        <p:spPr>
          <a:xfrm>
            <a:off x="7246009" y="1275606"/>
            <a:ext cx="2376264" cy="369332"/>
          </a:xfrm>
          <a:prstGeom prst="rect">
            <a:avLst/>
          </a:prstGeom>
          <a:noFill/>
        </p:spPr>
        <p:txBody>
          <a:bodyPr wrap="square" rtlCol="0">
            <a:spAutoFit/>
          </a:bodyPr>
          <a:lstStyle/>
          <a:p>
            <a:r>
              <a:rPr lang="es-CO" dirty="0"/>
              <a:t>La República Perú</a:t>
            </a:r>
            <a:endParaRPr lang="en-GB"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88CCA09E-FBAD-45D8-A897-640EF21E6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20" y="1352699"/>
            <a:ext cx="6876989" cy="3205129"/>
          </a:xfrm>
          <a:prstGeom prst="rect">
            <a:avLst/>
          </a:prstGeom>
        </p:spPr>
      </p:pic>
    </p:spTree>
    <p:extLst>
      <p:ext uri="{BB962C8B-B14F-4D97-AF65-F5344CB8AC3E}">
        <p14:creationId xmlns:p14="http://schemas.microsoft.com/office/powerpoint/2010/main" val="595433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Box 12">
            <a:extLst>
              <a:ext uri="{FF2B5EF4-FFF2-40B4-BE49-F238E27FC236}">
                <a16:creationId xmlns:a16="http://schemas.microsoft.com/office/drawing/2014/main" id="{F13223EF-3C28-CD44-8631-B0D3A78B67DB}"/>
              </a:ext>
            </a:extLst>
          </p:cNvPr>
          <p:cNvSpPr txBox="1"/>
          <p:nvPr/>
        </p:nvSpPr>
        <p:spPr>
          <a:xfrm>
            <a:off x="683568" y="1048256"/>
            <a:ext cx="6054436" cy="1569660"/>
          </a:xfrm>
          <a:prstGeom prst="rect">
            <a:avLst/>
          </a:prstGeom>
          <a:noFill/>
        </p:spPr>
        <p:txBody>
          <a:bodyPr wrap="square" rtlCol="0">
            <a:spAutoFit/>
          </a:bodyPr>
          <a:lstStyle/>
          <a:p>
            <a:r>
              <a:rPr lang="en-US" sz="3200" dirty="0">
                <a:solidFill>
                  <a:schemeClr val="bg1"/>
                </a:solidFill>
                <a:latin typeface="+mj-lt"/>
                <a:ea typeface="Nunito Bold" charset="0"/>
                <a:cs typeface="Arima Madurai" pitchFamily="2" charset="77"/>
              </a:rPr>
              <a:t>¿PREGUNTAS?</a:t>
            </a:r>
          </a:p>
          <a:p>
            <a:endParaRPr lang="en-US" sz="3200" dirty="0">
              <a:solidFill>
                <a:schemeClr val="bg1"/>
              </a:solidFill>
              <a:latin typeface="+mj-lt"/>
              <a:ea typeface="Nunito Bold" charset="0"/>
              <a:cs typeface="Arima Madurai" pitchFamily="2" charset="77"/>
            </a:endParaRPr>
          </a:p>
          <a:p>
            <a:r>
              <a:rPr lang="en-US" sz="3200" b="1" dirty="0">
                <a:solidFill>
                  <a:srgbClr val="FFFF00"/>
                </a:solidFill>
                <a:latin typeface="+mj-lt"/>
                <a:ea typeface="Nunito Bold" charset="0"/>
                <a:cs typeface="Arima Madurai" pitchFamily="2" charset="77"/>
              </a:rPr>
              <a:t>¡Gracias!</a:t>
            </a:r>
          </a:p>
        </p:txBody>
      </p:sp>
      <p:sp>
        <p:nvSpPr>
          <p:cNvPr id="2" name="TextBox 1">
            <a:extLst>
              <a:ext uri="{FF2B5EF4-FFF2-40B4-BE49-F238E27FC236}">
                <a16:creationId xmlns:a16="http://schemas.microsoft.com/office/drawing/2014/main" id="{B120FC07-DA9F-43EE-882D-8310EE462A1F}"/>
              </a:ext>
            </a:extLst>
          </p:cNvPr>
          <p:cNvSpPr txBox="1"/>
          <p:nvPr/>
        </p:nvSpPr>
        <p:spPr>
          <a:xfrm>
            <a:off x="705828" y="3867894"/>
            <a:ext cx="4896544" cy="646331"/>
          </a:xfrm>
          <a:prstGeom prst="rect">
            <a:avLst/>
          </a:prstGeom>
          <a:noFill/>
        </p:spPr>
        <p:txBody>
          <a:bodyPr wrap="square" rtlCol="0">
            <a:spAutoFit/>
          </a:bodyPr>
          <a:lstStyle/>
          <a:p>
            <a:r>
              <a:rPr lang="es-CO" dirty="0">
                <a:solidFill>
                  <a:schemeClr val="bg1"/>
                </a:solidFill>
              </a:rPr>
              <a:t>Ilaria Rapido </a:t>
            </a:r>
            <a:r>
              <a:rPr lang="es-CO" dirty="0" err="1">
                <a:solidFill>
                  <a:schemeClr val="bg1"/>
                </a:solidFill>
              </a:rPr>
              <a:t>Ragozzino</a:t>
            </a:r>
            <a:endParaRPr lang="es-CO" dirty="0">
              <a:solidFill>
                <a:schemeClr val="bg1"/>
              </a:solidFill>
            </a:endParaRPr>
          </a:p>
          <a:p>
            <a:r>
              <a:rPr lang="es-CO" dirty="0">
                <a:solidFill>
                  <a:schemeClr val="bg1"/>
                </a:solidFill>
              </a:rPr>
              <a:t>rapido@unhcr.org</a:t>
            </a:r>
            <a:endParaRPr lang="en-GB" dirty="0">
              <a:solidFill>
                <a:schemeClr val="bg1"/>
              </a:solidFill>
            </a:endParaRPr>
          </a:p>
        </p:txBody>
      </p:sp>
    </p:spTree>
    <p:extLst>
      <p:ext uri="{BB962C8B-B14F-4D97-AF65-F5344CB8AC3E}">
        <p14:creationId xmlns:p14="http://schemas.microsoft.com/office/powerpoint/2010/main" val="1403240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7 CuadroTexto"/>
          <p:cNvSpPr txBox="1"/>
          <p:nvPr/>
        </p:nvSpPr>
        <p:spPr>
          <a:xfrm>
            <a:off x="383753" y="2219410"/>
            <a:ext cx="1259532" cy="400110"/>
          </a:xfrm>
          <a:prstGeom prst="rect">
            <a:avLst/>
          </a:prstGeom>
          <a:noFill/>
        </p:spPr>
        <p:txBody>
          <a:bodyPr wrap="square" rtlCol="0">
            <a:spAutoFit/>
          </a:bodyPr>
          <a:lstStyle/>
          <a:p>
            <a:r>
              <a:rPr lang="es-CL" sz="2000" dirty="0">
                <a:solidFill>
                  <a:schemeClr val="accent1">
                    <a:lumMod val="60000"/>
                    <a:lumOff val="40000"/>
                  </a:schemeClr>
                </a:solidFill>
              </a:rPr>
              <a:t>1. Siria</a:t>
            </a:r>
          </a:p>
        </p:txBody>
      </p:sp>
      <p:sp>
        <p:nvSpPr>
          <p:cNvPr id="9" name="8 CuadroTexto"/>
          <p:cNvSpPr txBox="1"/>
          <p:nvPr/>
        </p:nvSpPr>
        <p:spPr>
          <a:xfrm>
            <a:off x="323528" y="821502"/>
            <a:ext cx="2309350" cy="461665"/>
          </a:xfrm>
          <a:prstGeom prst="rect">
            <a:avLst/>
          </a:prstGeom>
          <a:solidFill>
            <a:schemeClr val="bg1"/>
          </a:solidFill>
        </p:spPr>
        <p:txBody>
          <a:bodyPr wrap="none" rtlCol="0">
            <a:spAutoFit/>
          </a:bodyPr>
          <a:lstStyle/>
          <a:p>
            <a:r>
              <a:rPr lang="es-CL" sz="2400" b="1" dirty="0">
                <a:solidFill>
                  <a:schemeClr val="accent1">
                    <a:lumMod val="50000"/>
                  </a:schemeClr>
                </a:solidFill>
              </a:rPr>
              <a:t>1. EN CONTEXTO</a:t>
            </a:r>
          </a:p>
        </p:txBody>
      </p:sp>
      <p:sp>
        <p:nvSpPr>
          <p:cNvPr id="10" name="7 CuadroTexto">
            <a:extLst>
              <a:ext uri="{FF2B5EF4-FFF2-40B4-BE49-F238E27FC236}">
                <a16:creationId xmlns:a16="http://schemas.microsoft.com/office/drawing/2014/main" id="{67E4A594-87F9-403D-84D3-8FA7EE87FC8C}"/>
              </a:ext>
            </a:extLst>
          </p:cNvPr>
          <p:cNvSpPr txBox="1"/>
          <p:nvPr/>
        </p:nvSpPr>
        <p:spPr>
          <a:xfrm>
            <a:off x="383753" y="2566675"/>
            <a:ext cx="2123628" cy="400110"/>
          </a:xfrm>
          <a:prstGeom prst="rect">
            <a:avLst/>
          </a:prstGeom>
          <a:noFill/>
        </p:spPr>
        <p:txBody>
          <a:bodyPr wrap="square" rtlCol="0">
            <a:spAutoFit/>
          </a:bodyPr>
          <a:lstStyle/>
          <a:p>
            <a:r>
              <a:rPr lang="es-CL" sz="2000" dirty="0">
                <a:solidFill>
                  <a:srgbClr val="FFFF00"/>
                </a:solidFill>
              </a:rPr>
              <a:t>2. Venezuela</a:t>
            </a:r>
          </a:p>
        </p:txBody>
      </p:sp>
      <p:sp>
        <p:nvSpPr>
          <p:cNvPr id="11" name="7 CuadroTexto">
            <a:extLst>
              <a:ext uri="{FF2B5EF4-FFF2-40B4-BE49-F238E27FC236}">
                <a16:creationId xmlns:a16="http://schemas.microsoft.com/office/drawing/2014/main" id="{99460952-9863-463C-8333-128BCF05672A}"/>
              </a:ext>
            </a:extLst>
          </p:cNvPr>
          <p:cNvSpPr txBox="1"/>
          <p:nvPr/>
        </p:nvSpPr>
        <p:spPr>
          <a:xfrm>
            <a:off x="383753" y="2913940"/>
            <a:ext cx="2123628" cy="400110"/>
          </a:xfrm>
          <a:prstGeom prst="rect">
            <a:avLst/>
          </a:prstGeom>
          <a:noFill/>
        </p:spPr>
        <p:txBody>
          <a:bodyPr wrap="square" rtlCol="0">
            <a:spAutoFit/>
          </a:bodyPr>
          <a:lstStyle/>
          <a:p>
            <a:r>
              <a:rPr lang="es-CL" sz="2000" dirty="0">
                <a:solidFill>
                  <a:schemeClr val="accent1">
                    <a:lumMod val="60000"/>
                    <a:lumOff val="40000"/>
                  </a:schemeClr>
                </a:solidFill>
              </a:rPr>
              <a:t>3. Afganistán</a:t>
            </a:r>
          </a:p>
        </p:txBody>
      </p:sp>
      <p:sp>
        <p:nvSpPr>
          <p:cNvPr id="12" name="7 CuadroTexto">
            <a:extLst>
              <a:ext uri="{FF2B5EF4-FFF2-40B4-BE49-F238E27FC236}">
                <a16:creationId xmlns:a16="http://schemas.microsoft.com/office/drawing/2014/main" id="{4A71FEA3-0779-42E2-8CE5-8373FB71D02B}"/>
              </a:ext>
            </a:extLst>
          </p:cNvPr>
          <p:cNvSpPr txBox="1"/>
          <p:nvPr/>
        </p:nvSpPr>
        <p:spPr>
          <a:xfrm>
            <a:off x="383753" y="3232597"/>
            <a:ext cx="2627684" cy="400110"/>
          </a:xfrm>
          <a:prstGeom prst="rect">
            <a:avLst/>
          </a:prstGeom>
          <a:noFill/>
        </p:spPr>
        <p:txBody>
          <a:bodyPr wrap="square" rtlCol="0">
            <a:spAutoFit/>
          </a:bodyPr>
          <a:lstStyle/>
          <a:p>
            <a:r>
              <a:rPr lang="es-CL" sz="2000" dirty="0">
                <a:solidFill>
                  <a:schemeClr val="accent1">
                    <a:lumMod val="60000"/>
                    <a:lumOff val="40000"/>
                  </a:schemeClr>
                </a:solidFill>
              </a:rPr>
              <a:t>4. Sudán del Sur</a:t>
            </a:r>
          </a:p>
        </p:txBody>
      </p:sp>
      <p:sp>
        <p:nvSpPr>
          <p:cNvPr id="13" name="7 CuadroTexto">
            <a:extLst>
              <a:ext uri="{FF2B5EF4-FFF2-40B4-BE49-F238E27FC236}">
                <a16:creationId xmlns:a16="http://schemas.microsoft.com/office/drawing/2014/main" id="{37F90290-A5E3-4AC9-AE35-DD6FB46300F6}"/>
              </a:ext>
            </a:extLst>
          </p:cNvPr>
          <p:cNvSpPr txBox="1"/>
          <p:nvPr/>
        </p:nvSpPr>
        <p:spPr>
          <a:xfrm>
            <a:off x="383753" y="3579862"/>
            <a:ext cx="2627684" cy="400110"/>
          </a:xfrm>
          <a:prstGeom prst="rect">
            <a:avLst/>
          </a:prstGeom>
          <a:noFill/>
        </p:spPr>
        <p:txBody>
          <a:bodyPr wrap="square" rtlCol="0">
            <a:spAutoFit/>
          </a:bodyPr>
          <a:lstStyle/>
          <a:p>
            <a:r>
              <a:rPr lang="es-CL" sz="2000" dirty="0">
                <a:solidFill>
                  <a:schemeClr val="accent1">
                    <a:lumMod val="60000"/>
                    <a:lumOff val="40000"/>
                  </a:schemeClr>
                </a:solidFill>
              </a:rPr>
              <a:t>5. Myanmar</a:t>
            </a:r>
          </a:p>
        </p:txBody>
      </p:sp>
      <p:sp>
        <p:nvSpPr>
          <p:cNvPr id="2" name="TextBox 1">
            <a:extLst>
              <a:ext uri="{FF2B5EF4-FFF2-40B4-BE49-F238E27FC236}">
                <a16:creationId xmlns:a16="http://schemas.microsoft.com/office/drawing/2014/main" id="{ED22214E-E969-4710-BF69-475CCB97DB37}"/>
              </a:ext>
            </a:extLst>
          </p:cNvPr>
          <p:cNvSpPr txBox="1"/>
          <p:nvPr/>
        </p:nvSpPr>
        <p:spPr>
          <a:xfrm>
            <a:off x="251520" y="1548979"/>
            <a:ext cx="3240968" cy="584775"/>
          </a:xfrm>
          <a:prstGeom prst="rect">
            <a:avLst/>
          </a:prstGeom>
          <a:noFill/>
        </p:spPr>
        <p:txBody>
          <a:bodyPr wrap="square" rtlCol="0">
            <a:spAutoFit/>
          </a:bodyPr>
          <a:lstStyle/>
          <a:p>
            <a:r>
              <a:rPr lang="es-CO" sz="1600" b="1" dirty="0">
                <a:solidFill>
                  <a:schemeClr val="bg1">
                    <a:lumMod val="95000"/>
                  </a:schemeClr>
                </a:solidFill>
              </a:rPr>
              <a:t>EL SEGUNDO DESPLAZAMIENTO MÁS GRANDE DEL MUNDO</a:t>
            </a:r>
            <a:endParaRPr lang="en-GB" sz="1600" b="1" dirty="0">
              <a:solidFill>
                <a:schemeClr val="bg1">
                  <a:lumMod val="95000"/>
                </a:schemeClr>
              </a:solidFill>
            </a:endParaRPr>
          </a:p>
        </p:txBody>
      </p:sp>
      <p:sp>
        <p:nvSpPr>
          <p:cNvPr id="15" name="TextBox 14">
            <a:extLst>
              <a:ext uri="{FF2B5EF4-FFF2-40B4-BE49-F238E27FC236}">
                <a16:creationId xmlns:a16="http://schemas.microsoft.com/office/drawing/2014/main" id="{BC47E9ED-7D90-433D-8DBC-571D8AF5ADC5}"/>
              </a:ext>
            </a:extLst>
          </p:cNvPr>
          <p:cNvSpPr txBox="1"/>
          <p:nvPr/>
        </p:nvSpPr>
        <p:spPr>
          <a:xfrm>
            <a:off x="251520" y="4245784"/>
            <a:ext cx="3240968" cy="584775"/>
          </a:xfrm>
          <a:prstGeom prst="rect">
            <a:avLst/>
          </a:prstGeom>
          <a:noFill/>
        </p:spPr>
        <p:txBody>
          <a:bodyPr wrap="square" rtlCol="0">
            <a:spAutoFit/>
          </a:bodyPr>
          <a:lstStyle/>
          <a:p>
            <a:r>
              <a:rPr lang="es-CO" sz="1600" b="1" dirty="0">
                <a:solidFill>
                  <a:schemeClr val="bg1">
                    <a:lumMod val="95000"/>
                  </a:schemeClr>
                </a:solidFill>
              </a:rPr>
              <a:t>EL MÁS GRANDE DE LA HISTORIA RECIENTE DE AMÉRICA LATINA</a:t>
            </a:r>
            <a:endParaRPr lang="en-GB" sz="1600" b="1" dirty="0">
              <a:solidFill>
                <a:schemeClr val="bg1">
                  <a:lumMod val="95000"/>
                </a:schemeClr>
              </a:solidFill>
            </a:endParaRPr>
          </a:p>
        </p:txBody>
      </p:sp>
      <p:cxnSp>
        <p:nvCxnSpPr>
          <p:cNvPr id="19" name="Straight Connector 18">
            <a:extLst>
              <a:ext uri="{FF2B5EF4-FFF2-40B4-BE49-F238E27FC236}">
                <a16:creationId xmlns:a16="http://schemas.microsoft.com/office/drawing/2014/main" id="{D4F69F97-9762-483C-AD28-2DACFD3D9574}"/>
              </a:ext>
            </a:extLst>
          </p:cNvPr>
          <p:cNvCxnSpPr/>
          <p:nvPr/>
        </p:nvCxnSpPr>
        <p:spPr>
          <a:xfrm>
            <a:off x="4355976" y="1513394"/>
            <a:ext cx="0" cy="3384376"/>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26" descr="A picture containing outdoor object, playground&#10;&#10;Description automatically generated">
            <a:extLst>
              <a:ext uri="{FF2B5EF4-FFF2-40B4-BE49-F238E27FC236}">
                <a16:creationId xmlns:a16="http://schemas.microsoft.com/office/drawing/2014/main" id="{AEBA9B6D-85E9-422A-BFAC-DA0004EA5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769" y="1513394"/>
            <a:ext cx="5239232" cy="3492821"/>
          </a:xfrm>
          <a:prstGeom prst="rect">
            <a:avLst/>
          </a:prstGeom>
        </p:spPr>
      </p:pic>
    </p:spTree>
    <p:extLst>
      <p:ext uri="{BB962C8B-B14F-4D97-AF65-F5344CB8AC3E}">
        <p14:creationId xmlns:p14="http://schemas.microsoft.com/office/powerpoint/2010/main" val="1307001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454375" y="287614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sp>
        <p:nvSpPr>
          <p:cNvPr id="12" name="TextBox 11">
            <a:extLst>
              <a:ext uri="{FF2B5EF4-FFF2-40B4-BE49-F238E27FC236}">
                <a16:creationId xmlns:a16="http://schemas.microsoft.com/office/drawing/2014/main" id="{DC88CF68-BCEF-4D65-BD05-15100A1B2137}"/>
              </a:ext>
            </a:extLst>
          </p:cNvPr>
          <p:cNvSpPr txBox="1"/>
          <p:nvPr/>
        </p:nvSpPr>
        <p:spPr>
          <a:xfrm>
            <a:off x="814592" y="2979165"/>
            <a:ext cx="1728192" cy="461665"/>
          </a:xfrm>
          <a:prstGeom prst="rect">
            <a:avLst/>
          </a:prstGeom>
          <a:noFill/>
        </p:spPr>
        <p:txBody>
          <a:bodyPr wrap="square" rtlCol="0">
            <a:spAutoFit/>
          </a:bodyPr>
          <a:lstStyle/>
          <a:p>
            <a:pPr algn="ctr"/>
            <a:r>
              <a:rPr lang="es-CO" sz="1200" b="1" dirty="0"/>
              <a:t>LA POBLACIÓN DE EL SALVADOR</a:t>
            </a:r>
            <a:endParaRPr lang="en-GB" sz="1200" b="1" dirty="0"/>
          </a:p>
        </p:txBody>
      </p:sp>
      <p:sp>
        <p:nvSpPr>
          <p:cNvPr id="13" name="TextBox 12">
            <a:extLst>
              <a:ext uri="{FF2B5EF4-FFF2-40B4-BE49-F238E27FC236}">
                <a16:creationId xmlns:a16="http://schemas.microsoft.com/office/drawing/2014/main" id="{9AEC7EF0-532B-4B2B-928B-29EBBD96BA39}"/>
              </a:ext>
            </a:extLst>
          </p:cNvPr>
          <p:cNvSpPr txBox="1"/>
          <p:nvPr/>
        </p:nvSpPr>
        <p:spPr>
          <a:xfrm>
            <a:off x="3686382" y="2925311"/>
            <a:ext cx="1778464" cy="461665"/>
          </a:xfrm>
          <a:prstGeom prst="rect">
            <a:avLst/>
          </a:prstGeom>
          <a:noFill/>
        </p:spPr>
        <p:txBody>
          <a:bodyPr wrap="square" rtlCol="0">
            <a:spAutoFit/>
          </a:bodyPr>
          <a:lstStyle/>
          <a:p>
            <a:pPr algn="ctr"/>
            <a:r>
              <a:rPr lang="es-CO" sz="1200" b="1" dirty="0"/>
              <a:t>MÁS DE LA MITAD DE LA POBLACIÓN DE BOLIVIA</a:t>
            </a:r>
            <a:endParaRPr lang="en-GB" sz="1200" b="1" dirty="0"/>
          </a:p>
        </p:txBody>
      </p:sp>
      <p:sp>
        <p:nvSpPr>
          <p:cNvPr id="14" name="TextBox 13">
            <a:extLst>
              <a:ext uri="{FF2B5EF4-FFF2-40B4-BE49-F238E27FC236}">
                <a16:creationId xmlns:a16="http://schemas.microsoft.com/office/drawing/2014/main" id="{C51BB4D3-5D8A-4049-A7DF-75EEBA1CB402}"/>
              </a:ext>
            </a:extLst>
          </p:cNvPr>
          <p:cNvSpPr txBox="1"/>
          <p:nvPr/>
        </p:nvSpPr>
        <p:spPr>
          <a:xfrm>
            <a:off x="6558821" y="2917090"/>
            <a:ext cx="1888562" cy="461665"/>
          </a:xfrm>
          <a:prstGeom prst="rect">
            <a:avLst/>
          </a:prstGeom>
          <a:noFill/>
        </p:spPr>
        <p:txBody>
          <a:bodyPr wrap="square" rtlCol="0">
            <a:spAutoFit/>
          </a:bodyPr>
          <a:lstStyle/>
          <a:p>
            <a:pPr algn="ctr"/>
            <a:r>
              <a:rPr lang="es-CO" sz="1200" b="1" dirty="0"/>
              <a:t>CASI EL DOBLE DE LA POBLACIÓN DE URUGUAY</a:t>
            </a:r>
            <a:endParaRPr lang="en-GB" sz="1200" b="1" dirty="0"/>
          </a:p>
        </p:txBody>
      </p:sp>
      <p:sp>
        <p:nvSpPr>
          <p:cNvPr id="15" name="TextBox 14">
            <a:extLst>
              <a:ext uri="{FF2B5EF4-FFF2-40B4-BE49-F238E27FC236}">
                <a16:creationId xmlns:a16="http://schemas.microsoft.com/office/drawing/2014/main" id="{D79FCB90-085A-4CDB-AD44-00AE7348A247}"/>
              </a:ext>
            </a:extLst>
          </p:cNvPr>
          <p:cNvSpPr txBox="1"/>
          <p:nvPr/>
        </p:nvSpPr>
        <p:spPr>
          <a:xfrm>
            <a:off x="1387014" y="3390260"/>
            <a:ext cx="519694" cy="261610"/>
          </a:xfrm>
          <a:prstGeom prst="rect">
            <a:avLst/>
          </a:prstGeom>
          <a:noFill/>
        </p:spPr>
        <p:txBody>
          <a:bodyPr wrap="none" rtlCol="0">
            <a:spAutoFit/>
          </a:bodyPr>
          <a:lstStyle/>
          <a:p>
            <a:r>
              <a:rPr lang="es-CO" sz="1050" dirty="0">
                <a:latin typeface="Abadi Extra Light" panose="020B0204020104020204" pitchFamily="34" charset="0"/>
              </a:rPr>
              <a:t>6.3 M</a:t>
            </a:r>
            <a:endParaRPr lang="en-GB" sz="1050" dirty="0">
              <a:latin typeface="Abadi Extra Light" panose="020B0204020104020204" pitchFamily="34" charset="0"/>
            </a:endParaRPr>
          </a:p>
        </p:txBody>
      </p:sp>
      <p:sp>
        <p:nvSpPr>
          <p:cNvPr id="16" name="TextBox 15">
            <a:extLst>
              <a:ext uri="{FF2B5EF4-FFF2-40B4-BE49-F238E27FC236}">
                <a16:creationId xmlns:a16="http://schemas.microsoft.com/office/drawing/2014/main" id="{D95B3312-5171-4863-9487-C9506DFE208D}"/>
              </a:ext>
            </a:extLst>
          </p:cNvPr>
          <p:cNvSpPr txBox="1"/>
          <p:nvPr/>
        </p:nvSpPr>
        <p:spPr>
          <a:xfrm>
            <a:off x="4296318" y="3375484"/>
            <a:ext cx="598241" cy="261610"/>
          </a:xfrm>
          <a:prstGeom prst="rect">
            <a:avLst/>
          </a:prstGeom>
          <a:noFill/>
        </p:spPr>
        <p:txBody>
          <a:bodyPr wrap="none" rtlCol="0">
            <a:spAutoFit/>
          </a:bodyPr>
          <a:lstStyle/>
          <a:p>
            <a:r>
              <a:rPr lang="es-CO" sz="1050" dirty="0">
                <a:latin typeface="Abadi Extra Light" panose="020B0204020104020204" pitchFamily="34" charset="0"/>
              </a:rPr>
              <a:t>11.7 M</a:t>
            </a:r>
            <a:endParaRPr lang="en-GB" sz="1050" dirty="0">
              <a:latin typeface="Abadi Extra Light" panose="020B0204020104020204" pitchFamily="34" charset="0"/>
            </a:endParaRPr>
          </a:p>
        </p:txBody>
      </p:sp>
      <p:sp>
        <p:nvSpPr>
          <p:cNvPr id="17" name="TextBox 16">
            <a:extLst>
              <a:ext uri="{FF2B5EF4-FFF2-40B4-BE49-F238E27FC236}">
                <a16:creationId xmlns:a16="http://schemas.microsoft.com/office/drawing/2014/main" id="{15FCA880-ED10-49F1-AA1B-901055A2D941}"/>
              </a:ext>
            </a:extLst>
          </p:cNvPr>
          <p:cNvSpPr txBox="1"/>
          <p:nvPr/>
        </p:nvSpPr>
        <p:spPr>
          <a:xfrm>
            <a:off x="7306218" y="3370299"/>
            <a:ext cx="519694" cy="261610"/>
          </a:xfrm>
          <a:prstGeom prst="rect">
            <a:avLst/>
          </a:prstGeom>
          <a:noFill/>
        </p:spPr>
        <p:txBody>
          <a:bodyPr wrap="none" rtlCol="0">
            <a:spAutoFit/>
          </a:bodyPr>
          <a:lstStyle/>
          <a:p>
            <a:r>
              <a:rPr lang="es-CO" sz="1050" dirty="0">
                <a:latin typeface="Abadi Extra Light" panose="020B0204020104020204" pitchFamily="34" charset="0"/>
              </a:rPr>
              <a:t>3.5 M</a:t>
            </a:r>
            <a:endParaRPr lang="en-GB" sz="1050" dirty="0">
              <a:latin typeface="Abadi Extra Light" panose="020B0204020104020204" pitchFamily="34" charset="0"/>
            </a:endParaRPr>
          </a:p>
        </p:txBody>
      </p:sp>
      <p:pic>
        <p:nvPicPr>
          <p:cNvPr id="1026" name="Picture 2" descr="Bandera e Himno Nacional de El Salvador - Flag and National Anthem of El  Salvador - YouTube">
            <a:extLst>
              <a:ext uri="{FF2B5EF4-FFF2-40B4-BE49-F238E27FC236}">
                <a16:creationId xmlns:a16="http://schemas.microsoft.com/office/drawing/2014/main" id="{A5899B4C-D7EB-45AE-9980-4AF643F01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651870"/>
            <a:ext cx="1728192" cy="9735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dera de Bolivia - Wikipedia, la enciclopedia libre">
            <a:extLst>
              <a:ext uri="{FF2B5EF4-FFF2-40B4-BE49-F238E27FC236}">
                <a16:creationId xmlns:a16="http://schemas.microsoft.com/office/drawing/2014/main" id="{ECDA7F74-D5A2-47B5-8A3E-A57BBA8CA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041" y="3631909"/>
            <a:ext cx="1457147" cy="9935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8A22285-B1D1-4177-9B73-7247A0F53EEF}"/>
              </a:ext>
            </a:extLst>
          </p:cNvPr>
          <p:cNvSpPr txBox="1"/>
          <p:nvPr/>
        </p:nvSpPr>
        <p:spPr>
          <a:xfrm>
            <a:off x="384908" y="843558"/>
            <a:ext cx="3744383" cy="830997"/>
          </a:xfrm>
          <a:prstGeom prst="rect">
            <a:avLst/>
          </a:prstGeom>
          <a:noFill/>
        </p:spPr>
        <p:txBody>
          <a:bodyPr wrap="square" rtlCol="0">
            <a:spAutoFit/>
          </a:bodyPr>
          <a:lstStyle/>
          <a:p>
            <a:pPr algn="just"/>
            <a:r>
              <a:rPr lang="es-UY" sz="1600" b="1" dirty="0">
                <a:solidFill>
                  <a:schemeClr val="tx2"/>
                </a:solidFill>
                <a:effectLst/>
                <a:latin typeface="+mj-lt"/>
                <a:ea typeface="Times New Roman" panose="02020603050405020304" pitchFamily="18" charset="0"/>
              </a:rPr>
              <a:t>PARA FINALES DE 2021, EL NÚMERO DE PERSONAS REFUGIADAS Y MIGRANTES DE VENEZUELA FUERA DE SU PAÍS LLEGARÁ A </a:t>
            </a:r>
            <a:endParaRPr lang="en-GB" sz="1600" b="1" dirty="0">
              <a:solidFill>
                <a:schemeClr val="tx2"/>
              </a:solidFill>
              <a:latin typeface="+mj-lt"/>
            </a:endParaRPr>
          </a:p>
        </p:txBody>
      </p:sp>
      <p:sp>
        <p:nvSpPr>
          <p:cNvPr id="21" name="TextBox 20">
            <a:extLst>
              <a:ext uri="{FF2B5EF4-FFF2-40B4-BE49-F238E27FC236}">
                <a16:creationId xmlns:a16="http://schemas.microsoft.com/office/drawing/2014/main" id="{427F64AE-2B94-43DA-9001-33B0F81D3021}"/>
              </a:ext>
            </a:extLst>
          </p:cNvPr>
          <p:cNvSpPr txBox="1"/>
          <p:nvPr/>
        </p:nvSpPr>
        <p:spPr>
          <a:xfrm>
            <a:off x="931085" y="1717251"/>
            <a:ext cx="2560881" cy="584775"/>
          </a:xfrm>
          <a:prstGeom prst="rect">
            <a:avLst/>
          </a:prstGeom>
          <a:noFill/>
        </p:spPr>
        <p:txBody>
          <a:bodyPr wrap="square" rtlCol="0">
            <a:spAutoFit/>
          </a:bodyPr>
          <a:lstStyle/>
          <a:p>
            <a:r>
              <a:rPr lang="es-CO" sz="3200" b="1" dirty="0">
                <a:solidFill>
                  <a:srgbClr val="FFFF00"/>
                </a:solidFill>
                <a:effectLst>
                  <a:outerShdw blurRad="38100" dist="38100" dir="2700000" algn="tl">
                    <a:srgbClr val="000000">
                      <a:alpha val="43137"/>
                    </a:srgbClr>
                  </a:outerShdw>
                </a:effectLst>
              </a:rPr>
              <a:t>6.2 MILLONES</a:t>
            </a:r>
            <a:endParaRPr lang="en-GB" sz="3200" b="1" dirty="0">
              <a:solidFill>
                <a:srgbClr val="FFFF0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DE9F2254-25C0-424F-9DB4-6C524A82F8CC}"/>
              </a:ext>
            </a:extLst>
          </p:cNvPr>
          <p:cNvSpPr txBox="1"/>
          <p:nvPr/>
        </p:nvSpPr>
        <p:spPr>
          <a:xfrm>
            <a:off x="5073816" y="1178641"/>
            <a:ext cx="3445723" cy="830997"/>
          </a:xfrm>
          <a:prstGeom prst="rect">
            <a:avLst/>
          </a:prstGeom>
          <a:noFill/>
        </p:spPr>
        <p:txBody>
          <a:bodyPr wrap="square" rtlCol="0">
            <a:spAutoFit/>
          </a:bodyPr>
          <a:lstStyle/>
          <a:p>
            <a:r>
              <a:rPr lang="es-UY" sz="1600" dirty="0">
                <a:solidFill>
                  <a:schemeClr val="tx2"/>
                </a:solidFill>
                <a:effectLst/>
                <a:latin typeface="+mj-lt"/>
                <a:ea typeface="Times New Roman" panose="02020603050405020304" pitchFamily="18" charset="0"/>
              </a:rPr>
              <a:t>DE ELLOS, </a:t>
            </a:r>
            <a:r>
              <a:rPr lang="es-UY" sz="1600" b="1" dirty="0">
                <a:solidFill>
                  <a:schemeClr val="tx2"/>
                </a:solidFill>
                <a:effectLst/>
                <a:latin typeface="+mj-lt"/>
                <a:ea typeface="Times New Roman" panose="02020603050405020304" pitchFamily="18" charset="0"/>
              </a:rPr>
              <a:t>5.3 MILLONES </a:t>
            </a:r>
            <a:r>
              <a:rPr lang="es-UY" sz="1600" dirty="0">
                <a:solidFill>
                  <a:schemeClr val="tx2"/>
                </a:solidFill>
                <a:effectLst/>
                <a:latin typeface="+mj-lt"/>
                <a:ea typeface="Times New Roman" panose="02020603050405020304" pitchFamily="18" charset="0"/>
              </a:rPr>
              <a:t>PERMANECERÍAN EN DISTINTOS PAÍSES DE AMÉRICA LATINA Y EL CARIBE</a:t>
            </a:r>
            <a:endParaRPr lang="en-GB" sz="1600" dirty="0">
              <a:solidFill>
                <a:schemeClr val="tx2"/>
              </a:solidFill>
              <a:latin typeface="+mj-lt"/>
            </a:endParaRPr>
          </a:p>
        </p:txBody>
      </p:sp>
      <p:sp>
        <p:nvSpPr>
          <p:cNvPr id="18" name="Right Brace 17">
            <a:extLst>
              <a:ext uri="{FF2B5EF4-FFF2-40B4-BE49-F238E27FC236}">
                <a16:creationId xmlns:a16="http://schemas.microsoft.com/office/drawing/2014/main" id="{390CC528-7E43-494D-8B3A-197295243B97}"/>
              </a:ext>
            </a:extLst>
          </p:cNvPr>
          <p:cNvSpPr/>
          <p:nvPr/>
        </p:nvSpPr>
        <p:spPr>
          <a:xfrm>
            <a:off x="4283968" y="915566"/>
            <a:ext cx="216024" cy="1386460"/>
          </a:xfrm>
          <a:prstGeom prst="rightBrace">
            <a:avLst>
              <a:gd name="adj1" fmla="val 8333"/>
              <a:gd name="adj2" fmla="val 475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30" name="Picture 6" descr="Significado de Bandera de Uruguay (Qué es, Concepto y Definición) -  Significados">
            <a:extLst>
              <a:ext uri="{FF2B5EF4-FFF2-40B4-BE49-F238E27FC236}">
                <a16:creationId xmlns:a16="http://schemas.microsoft.com/office/drawing/2014/main" id="{CF4DCFD6-E582-4ECB-8CB6-D769004C0B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8004" y="3630620"/>
            <a:ext cx="1584176" cy="1051892"/>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8EAD53D8-96C4-46B4-B967-B2F569850628}"/>
              </a:ext>
            </a:extLst>
          </p:cNvPr>
          <p:cNvCxnSpPr/>
          <p:nvPr/>
        </p:nvCxnSpPr>
        <p:spPr>
          <a:xfrm>
            <a:off x="384908" y="2643758"/>
            <a:ext cx="836355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04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454375" y="287614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pic>
        <p:nvPicPr>
          <p:cNvPr id="19" name="Content Placeholder 4" descr="Map&#10;&#10;Description automatically generated">
            <a:extLst>
              <a:ext uri="{FF2B5EF4-FFF2-40B4-BE49-F238E27FC236}">
                <a16:creationId xmlns:a16="http://schemas.microsoft.com/office/drawing/2014/main" id="{B5890C54-BCCF-4E32-AB2C-1949BA1BB90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69547" y="845745"/>
            <a:ext cx="3404906" cy="4060792"/>
          </a:xfrm>
        </p:spPr>
      </p:pic>
    </p:spTree>
    <p:extLst>
      <p:ext uri="{BB962C8B-B14F-4D97-AF65-F5344CB8AC3E}">
        <p14:creationId xmlns:p14="http://schemas.microsoft.com/office/powerpoint/2010/main" val="239640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454375" y="287614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10" name="TextBox 9">
            <a:extLst>
              <a:ext uri="{FF2B5EF4-FFF2-40B4-BE49-F238E27FC236}">
                <a16:creationId xmlns:a16="http://schemas.microsoft.com/office/drawing/2014/main" id="{30260CF7-90C1-4551-AAB2-1136F0853836}"/>
              </a:ext>
            </a:extLst>
          </p:cNvPr>
          <p:cNvSpPr txBox="1"/>
          <p:nvPr/>
        </p:nvSpPr>
        <p:spPr>
          <a:xfrm>
            <a:off x="179512" y="1059582"/>
            <a:ext cx="4536504" cy="338554"/>
          </a:xfrm>
          <a:prstGeom prst="rect">
            <a:avLst/>
          </a:prstGeom>
          <a:noFill/>
        </p:spPr>
        <p:txBody>
          <a:bodyPr wrap="square" rtlCol="0">
            <a:spAutoFit/>
          </a:bodyPr>
          <a:lstStyle/>
          <a:p>
            <a:pPr algn="just"/>
            <a:r>
              <a:rPr lang="es-UY" sz="1600" b="1" dirty="0">
                <a:solidFill>
                  <a:schemeClr val="tx2"/>
                </a:solidFill>
                <a:effectLst/>
                <a:latin typeface="+mj-lt"/>
                <a:ea typeface="Times New Roman" panose="02020603050405020304" pitchFamily="18" charset="0"/>
              </a:rPr>
              <a:t>UNA SITUACIÓN AGRAVADA POR LA COVID-19:</a:t>
            </a:r>
            <a:endParaRPr lang="en-GB" sz="1600" b="1" dirty="0">
              <a:solidFill>
                <a:schemeClr val="tx2"/>
              </a:solidFill>
              <a:latin typeface="+mj-lt"/>
            </a:endParaRPr>
          </a:p>
        </p:txBody>
      </p:sp>
      <p:sp>
        <p:nvSpPr>
          <p:cNvPr id="4" name="TextBox 3">
            <a:extLst>
              <a:ext uri="{FF2B5EF4-FFF2-40B4-BE49-F238E27FC236}">
                <a16:creationId xmlns:a16="http://schemas.microsoft.com/office/drawing/2014/main" id="{E1A7CDA7-00B0-430F-9FD5-BE391F8F96BA}"/>
              </a:ext>
            </a:extLst>
          </p:cNvPr>
          <p:cNvSpPr txBox="1"/>
          <p:nvPr/>
        </p:nvSpPr>
        <p:spPr>
          <a:xfrm>
            <a:off x="251520" y="1706385"/>
            <a:ext cx="3960440" cy="2862322"/>
          </a:xfrm>
          <a:prstGeom prst="rect">
            <a:avLst/>
          </a:prstGeom>
          <a:noFill/>
        </p:spPr>
        <p:txBody>
          <a:bodyPr wrap="square" rtlCol="0">
            <a:spAutoFit/>
          </a:bodyPr>
          <a:lstStyle/>
          <a:p>
            <a:pPr marL="285750" indent="-285750">
              <a:buFontTx/>
              <a:buChar char="-"/>
            </a:pPr>
            <a:r>
              <a:rPr lang="es-CO" dirty="0"/>
              <a:t>Cierre y militarización de fronteras.</a:t>
            </a:r>
          </a:p>
          <a:p>
            <a:pPr marL="285750" indent="-285750">
              <a:buFontTx/>
              <a:buChar char="-"/>
            </a:pPr>
            <a:r>
              <a:rPr lang="es-CO" dirty="0"/>
              <a:t>Cruces por pasos irregulares.</a:t>
            </a:r>
          </a:p>
          <a:p>
            <a:pPr marL="285750" indent="-285750">
              <a:buFontTx/>
              <a:buChar char="-"/>
            </a:pPr>
            <a:r>
              <a:rPr lang="es-CO" dirty="0"/>
              <a:t>Obstáculos para acceder a sistemas de asilo.</a:t>
            </a:r>
          </a:p>
          <a:p>
            <a:pPr marL="285750" indent="-285750">
              <a:buFontTx/>
              <a:buChar char="-"/>
            </a:pPr>
            <a:r>
              <a:rPr lang="es-CO" dirty="0"/>
              <a:t>Falta de acceso a servicios.</a:t>
            </a:r>
          </a:p>
          <a:p>
            <a:pPr marL="285750" indent="-285750">
              <a:buFontTx/>
              <a:buChar char="-"/>
            </a:pPr>
            <a:r>
              <a:rPr lang="es-CO" dirty="0"/>
              <a:t>Desalojos.</a:t>
            </a:r>
          </a:p>
          <a:p>
            <a:pPr marL="285750" indent="-285750">
              <a:buFontTx/>
              <a:buChar char="-"/>
            </a:pPr>
            <a:r>
              <a:rPr lang="es-CO" dirty="0"/>
              <a:t>Pérdida de empleos.</a:t>
            </a:r>
          </a:p>
          <a:p>
            <a:pPr marL="285750" indent="-285750">
              <a:buFontTx/>
              <a:buChar char="-"/>
            </a:pPr>
            <a:r>
              <a:rPr lang="es-CO" dirty="0"/>
              <a:t>Impacto en la salud mental y necesidades de protección. </a:t>
            </a:r>
          </a:p>
          <a:p>
            <a:pPr marL="285750" indent="-285750">
              <a:buFontTx/>
              <a:buChar char="-"/>
            </a:pPr>
            <a:r>
              <a:rPr lang="es-CO" dirty="0"/>
              <a:t>Estigmatización y xenofobia.</a:t>
            </a:r>
          </a:p>
        </p:txBody>
      </p:sp>
      <p:pic>
        <p:nvPicPr>
          <p:cNvPr id="17" name="Picture 16" descr="A picture containing person, child, child&#10;&#10;Description automatically generated">
            <a:extLst>
              <a:ext uri="{FF2B5EF4-FFF2-40B4-BE49-F238E27FC236}">
                <a16:creationId xmlns:a16="http://schemas.microsoft.com/office/drawing/2014/main" id="{A9E6DB08-9E9D-4CEB-A9A3-9565E791B70E}"/>
              </a:ext>
            </a:extLst>
          </p:cNvPr>
          <p:cNvPicPr>
            <a:picLocks noChangeAspect="1"/>
          </p:cNvPicPr>
          <p:nvPr/>
        </p:nvPicPr>
        <p:blipFill rotWithShape="1">
          <a:blip r:embed="rId4">
            <a:extLst>
              <a:ext uri="{28A0092B-C50C-407E-A947-70E740481C1C}">
                <a14:useLocalDpi xmlns:a14="http://schemas.microsoft.com/office/drawing/2010/main" val="0"/>
              </a:ext>
            </a:extLst>
          </a:blip>
          <a:srcRect l="13050" r="10322"/>
          <a:stretch/>
        </p:blipFill>
        <p:spPr>
          <a:xfrm>
            <a:off x="4532591" y="1131591"/>
            <a:ext cx="4611409" cy="4011910"/>
          </a:xfrm>
          <a:prstGeom prst="rect">
            <a:avLst/>
          </a:prstGeom>
        </p:spPr>
      </p:pic>
    </p:spTree>
    <p:extLst>
      <p:ext uri="{BB962C8B-B14F-4D97-AF65-F5344CB8AC3E}">
        <p14:creationId xmlns:p14="http://schemas.microsoft.com/office/powerpoint/2010/main" val="3341771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454375" y="287614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graphicFrame>
        <p:nvGraphicFramePr>
          <p:cNvPr id="5" name="Diagram 4">
            <a:extLst>
              <a:ext uri="{FF2B5EF4-FFF2-40B4-BE49-F238E27FC236}">
                <a16:creationId xmlns:a16="http://schemas.microsoft.com/office/drawing/2014/main" id="{9AACA8EB-BA23-43BC-B814-1554DAD79352}"/>
              </a:ext>
            </a:extLst>
          </p:cNvPr>
          <p:cNvGraphicFramePr/>
          <p:nvPr>
            <p:extLst>
              <p:ext uri="{D42A27DB-BD31-4B8C-83A1-F6EECF244321}">
                <p14:modId xmlns:p14="http://schemas.microsoft.com/office/powerpoint/2010/main" val="3867726948"/>
              </p:ext>
            </p:extLst>
          </p:nvPr>
        </p:nvGraphicFramePr>
        <p:xfrm>
          <a:off x="251520" y="843558"/>
          <a:ext cx="8712968"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911EA51E-685D-4D87-988A-B53321E72375}"/>
              </a:ext>
            </a:extLst>
          </p:cNvPr>
          <p:cNvSpPr txBox="1"/>
          <p:nvPr/>
        </p:nvSpPr>
        <p:spPr>
          <a:xfrm>
            <a:off x="899592" y="1923678"/>
            <a:ext cx="846707" cy="307777"/>
          </a:xfrm>
          <a:prstGeom prst="rect">
            <a:avLst/>
          </a:prstGeom>
          <a:noFill/>
        </p:spPr>
        <p:txBody>
          <a:bodyPr wrap="none" rtlCol="0">
            <a:spAutoFit/>
          </a:bodyPr>
          <a:lstStyle/>
          <a:p>
            <a:r>
              <a:rPr lang="es-CO" sz="1400" b="1" dirty="0"/>
              <a:t>JÓVENES</a:t>
            </a:r>
            <a:endParaRPr lang="en-GB" sz="1400" b="1" dirty="0"/>
          </a:p>
        </p:txBody>
      </p:sp>
      <p:sp>
        <p:nvSpPr>
          <p:cNvPr id="12" name="TextBox 11">
            <a:extLst>
              <a:ext uri="{FF2B5EF4-FFF2-40B4-BE49-F238E27FC236}">
                <a16:creationId xmlns:a16="http://schemas.microsoft.com/office/drawing/2014/main" id="{AB678408-6C88-4CAD-B834-819A218170E7}"/>
              </a:ext>
            </a:extLst>
          </p:cNvPr>
          <p:cNvSpPr txBox="1"/>
          <p:nvPr/>
        </p:nvSpPr>
        <p:spPr>
          <a:xfrm>
            <a:off x="2339752" y="1922921"/>
            <a:ext cx="1329210" cy="307777"/>
          </a:xfrm>
          <a:prstGeom prst="rect">
            <a:avLst/>
          </a:prstGeom>
          <a:noFill/>
        </p:spPr>
        <p:txBody>
          <a:bodyPr wrap="none" rtlCol="0">
            <a:spAutoFit/>
          </a:bodyPr>
          <a:lstStyle/>
          <a:p>
            <a:r>
              <a:rPr lang="es-CO" sz="1400" b="1" dirty="0"/>
              <a:t>NIÑOS Y NIÑAS</a:t>
            </a:r>
            <a:endParaRPr lang="en-GB" sz="1400" b="1" dirty="0"/>
          </a:p>
        </p:txBody>
      </p:sp>
      <p:sp>
        <p:nvSpPr>
          <p:cNvPr id="13" name="TextBox 12">
            <a:extLst>
              <a:ext uri="{FF2B5EF4-FFF2-40B4-BE49-F238E27FC236}">
                <a16:creationId xmlns:a16="http://schemas.microsoft.com/office/drawing/2014/main" id="{A179D506-2BB2-475A-9EDD-9052AA50D61B}"/>
              </a:ext>
            </a:extLst>
          </p:cNvPr>
          <p:cNvSpPr txBox="1"/>
          <p:nvPr/>
        </p:nvSpPr>
        <p:spPr>
          <a:xfrm>
            <a:off x="4286712" y="1922920"/>
            <a:ext cx="505267" cy="307777"/>
          </a:xfrm>
          <a:prstGeom prst="rect">
            <a:avLst/>
          </a:prstGeom>
          <a:noFill/>
        </p:spPr>
        <p:txBody>
          <a:bodyPr wrap="none" rtlCol="0">
            <a:spAutoFit/>
          </a:bodyPr>
          <a:lstStyle/>
          <a:p>
            <a:r>
              <a:rPr lang="es-CO" sz="1400" b="1" dirty="0"/>
              <a:t>VBG</a:t>
            </a:r>
            <a:endParaRPr lang="en-GB" sz="1400" b="1" dirty="0"/>
          </a:p>
        </p:txBody>
      </p:sp>
      <p:sp>
        <p:nvSpPr>
          <p:cNvPr id="14" name="TextBox 13">
            <a:extLst>
              <a:ext uri="{FF2B5EF4-FFF2-40B4-BE49-F238E27FC236}">
                <a16:creationId xmlns:a16="http://schemas.microsoft.com/office/drawing/2014/main" id="{72A6C33B-7E59-4E8F-9E2D-0784A6E4D3EF}"/>
              </a:ext>
            </a:extLst>
          </p:cNvPr>
          <p:cNvSpPr txBox="1"/>
          <p:nvPr/>
        </p:nvSpPr>
        <p:spPr>
          <a:xfrm>
            <a:off x="5375277" y="1922919"/>
            <a:ext cx="1749261" cy="307777"/>
          </a:xfrm>
          <a:prstGeom prst="rect">
            <a:avLst/>
          </a:prstGeom>
          <a:noFill/>
        </p:spPr>
        <p:txBody>
          <a:bodyPr wrap="none" rtlCol="0">
            <a:spAutoFit/>
          </a:bodyPr>
          <a:lstStyle/>
          <a:p>
            <a:r>
              <a:rPr lang="es-CO" sz="1400" b="1" dirty="0"/>
              <a:t>PUEBLOS INDÍGENAS</a:t>
            </a:r>
            <a:endParaRPr lang="en-GB" sz="1400" b="1" dirty="0"/>
          </a:p>
        </p:txBody>
      </p:sp>
      <p:sp>
        <p:nvSpPr>
          <p:cNvPr id="15" name="TextBox 14">
            <a:extLst>
              <a:ext uri="{FF2B5EF4-FFF2-40B4-BE49-F238E27FC236}">
                <a16:creationId xmlns:a16="http://schemas.microsoft.com/office/drawing/2014/main" id="{DC050E43-DCFD-4026-B189-BE82D4A8BBAE}"/>
              </a:ext>
            </a:extLst>
          </p:cNvPr>
          <p:cNvSpPr txBox="1"/>
          <p:nvPr/>
        </p:nvSpPr>
        <p:spPr>
          <a:xfrm>
            <a:off x="7124538" y="1922919"/>
            <a:ext cx="1616405" cy="307777"/>
          </a:xfrm>
          <a:prstGeom prst="rect">
            <a:avLst/>
          </a:prstGeom>
          <a:noFill/>
        </p:spPr>
        <p:txBody>
          <a:bodyPr wrap="none" rtlCol="0">
            <a:spAutoFit/>
          </a:bodyPr>
          <a:lstStyle/>
          <a:p>
            <a:r>
              <a:rPr lang="es-CO" sz="1400" b="1" dirty="0"/>
              <a:t>VIVIENDO CON VIH</a:t>
            </a:r>
            <a:endParaRPr lang="en-GB" sz="1400" b="1" dirty="0"/>
          </a:p>
        </p:txBody>
      </p:sp>
    </p:spTree>
    <p:extLst>
      <p:ext uri="{BB962C8B-B14F-4D97-AF65-F5344CB8AC3E}">
        <p14:creationId xmlns:p14="http://schemas.microsoft.com/office/powerpoint/2010/main" val="1265706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14"/>
          <p:cNvSpPr txBox="1"/>
          <p:nvPr/>
        </p:nvSpPr>
        <p:spPr>
          <a:xfrm>
            <a:off x="1454375" y="2876141"/>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 01</a:t>
            </a:r>
          </a:p>
        </p:txBody>
      </p:sp>
      <p:sp>
        <p:nvSpPr>
          <p:cNvPr id="9" name="TextBox 17"/>
          <p:cNvSpPr txBox="1"/>
          <p:nvPr/>
        </p:nvSpPr>
        <p:spPr>
          <a:xfrm>
            <a:off x="4315727" y="2837489"/>
            <a:ext cx="952505" cy="400110"/>
          </a:xfrm>
          <a:prstGeom prst="rect">
            <a:avLst/>
          </a:prstGeom>
          <a:noFill/>
        </p:spPr>
        <p:txBody>
          <a:bodyPr wrap="none" rtlCol="0">
            <a:spAutoFit/>
          </a:bodyPr>
          <a:lstStyle/>
          <a:p>
            <a:pPr algn="ctr"/>
            <a:r>
              <a:rPr lang="es-CL" sz="2000" dirty="0">
                <a:solidFill>
                  <a:schemeClr val="bg1"/>
                </a:solidFill>
                <a:latin typeface="+mj-lt"/>
                <a:ea typeface="Nunito Bold" charset="0"/>
                <a:cs typeface="Arima Madurai Light" pitchFamily="2" charset="77"/>
              </a:rPr>
              <a:t>Idea</a:t>
            </a:r>
            <a:r>
              <a:rPr lang="en-US" sz="2000" dirty="0">
                <a:solidFill>
                  <a:schemeClr val="bg1"/>
                </a:solidFill>
                <a:latin typeface="+mj-lt"/>
                <a:ea typeface="Nunito Bold" charset="0"/>
                <a:cs typeface="Arima Madurai Light" pitchFamily="2" charset="77"/>
              </a:rPr>
              <a:t> 02</a:t>
            </a:r>
          </a:p>
        </p:txBody>
      </p:sp>
      <p:sp>
        <p:nvSpPr>
          <p:cNvPr id="6" name="TextBox 5">
            <a:extLst>
              <a:ext uri="{FF2B5EF4-FFF2-40B4-BE49-F238E27FC236}">
                <a16:creationId xmlns:a16="http://schemas.microsoft.com/office/drawing/2014/main" id="{AAC44703-547D-444C-812C-A949FC855448}"/>
              </a:ext>
            </a:extLst>
          </p:cNvPr>
          <p:cNvSpPr txBox="1"/>
          <p:nvPr/>
        </p:nvSpPr>
        <p:spPr>
          <a:xfrm>
            <a:off x="179512" y="699542"/>
            <a:ext cx="4536504" cy="338554"/>
          </a:xfrm>
          <a:prstGeom prst="rect">
            <a:avLst/>
          </a:prstGeom>
          <a:noFill/>
        </p:spPr>
        <p:txBody>
          <a:bodyPr wrap="square" rtlCol="0">
            <a:spAutoFit/>
          </a:bodyPr>
          <a:lstStyle/>
          <a:p>
            <a:pPr algn="just"/>
            <a:r>
              <a:rPr lang="es-UY" sz="1600" b="1" dirty="0">
                <a:solidFill>
                  <a:schemeClr val="tx2"/>
                </a:solidFill>
                <a:effectLst/>
                <a:latin typeface="+mj-lt"/>
                <a:ea typeface="Times New Roman" panose="02020603050405020304" pitchFamily="18" charset="0"/>
              </a:rPr>
              <a:t>UNA RESPUESTA IMPACTADA POR LA COVID-19:</a:t>
            </a:r>
            <a:endParaRPr lang="en-GB" sz="1600" b="1" dirty="0">
              <a:solidFill>
                <a:schemeClr val="tx2"/>
              </a:solidFill>
              <a:latin typeface="+mj-lt"/>
            </a:endParaRPr>
          </a:p>
        </p:txBody>
      </p:sp>
      <p:sp>
        <p:nvSpPr>
          <p:cNvPr id="7" name="TextBox 6">
            <a:extLst>
              <a:ext uri="{FF2B5EF4-FFF2-40B4-BE49-F238E27FC236}">
                <a16:creationId xmlns:a16="http://schemas.microsoft.com/office/drawing/2014/main" id="{173C1037-95DD-4573-90B5-2673F3A474BE}"/>
              </a:ext>
            </a:extLst>
          </p:cNvPr>
          <p:cNvSpPr txBox="1"/>
          <p:nvPr/>
        </p:nvSpPr>
        <p:spPr>
          <a:xfrm>
            <a:off x="1655676" y="1197010"/>
            <a:ext cx="5832648" cy="1754326"/>
          </a:xfrm>
          <a:prstGeom prst="rect">
            <a:avLst/>
          </a:prstGeom>
          <a:noFill/>
        </p:spPr>
        <p:txBody>
          <a:bodyPr wrap="square" rtlCol="0">
            <a:spAutoFit/>
          </a:bodyPr>
          <a:lstStyle/>
          <a:p>
            <a:pPr marL="285750" indent="-285750">
              <a:buFontTx/>
              <a:buChar char="-"/>
            </a:pPr>
            <a:r>
              <a:rPr lang="es-CO" dirty="0"/>
              <a:t>Capacidad reducida para monitoreo de frontera.</a:t>
            </a:r>
          </a:p>
          <a:p>
            <a:pPr marL="285750" indent="-285750">
              <a:buFontTx/>
              <a:buChar char="-"/>
            </a:pPr>
            <a:r>
              <a:rPr lang="es-CO" dirty="0"/>
              <a:t>Ajuste a provisión remota de servicios</a:t>
            </a:r>
          </a:p>
          <a:p>
            <a:pPr marL="285750" indent="-285750">
              <a:buFontTx/>
              <a:buChar char="-"/>
            </a:pPr>
            <a:r>
              <a:rPr lang="es-CO" dirty="0"/>
              <a:t>Cierre temporal de ciertos servicios. </a:t>
            </a:r>
          </a:p>
          <a:p>
            <a:pPr marL="285750" indent="-285750">
              <a:buFontTx/>
              <a:buChar char="-"/>
            </a:pPr>
            <a:r>
              <a:rPr lang="es-CO" dirty="0"/>
              <a:t>Capacidades desbordadas. </a:t>
            </a:r>
          </a:p>
          <a:p>
            <a:pPr marL="285750" indent="-285750">
              <a:buFontTx/>
              <a:buChar char="-"/>
            </a:pPr>
            <a:r>
              <a:rPr lang="es-CO" dirty="0"/>
              <a:t>Aumentan necesidades de servicios especializados</a:t>
            </a:r>
          </a:p>
          <a:p>
            <a:pPr marL="285750" indent="-285750">
              <a:buFontTx/>
              <a:buChar char="-"/>
            </a:pPr>
            <a:endParaRPr lang="en-GB" dirty="0"/>
          </a:p>
        </p:txBody>
      </p:sp>
      <p:pic>
        <p:nvPicPr>
          <p:cNvPr id="11" name="Picture 10" descr="A picture containing person, sitting, people&#10;&#10;Description automatically generated">
            <a:extLst>
              <a:ext uri="{FF2B5EF4-FFF2-40B4-BE49-F238E27FC236}">
                <a16:creationId xmlns:a16="http://schemas.microsoft.com/office/drawing/2014/main" id="{2ACD36F4-FAE9-4CF9-B0F9-3F13B34FFC47}"/>
              </a:ext>
            </a:extLst>
          </p:cNvPr>
          <p:cNvPicPr>
            <a:picLocks noChangeAspect="1"/>
          </p:cNvPicPr>
          <p:nvPr/>
        </p:nvPicPr>
        <p:blipFill rotWithShape="1">
          <a:blip r:embed="rId4">
            <a:extLst>
              <a:ext uri="{28A0092B-C50C-407E-A947-70E740481C1C}">
                <a14:useLocalDpi xmlns:a14="http://schemas.microsoft.com/office/drawing/2010/main" val="0"/>
              </a:ext>
            </a:extLst>
          </a:blip>
          <a:srcRect t="16401" b="24801"/>
          <a:stretch/>
        </p:blipFill>
        <p:spPr>
          <a:xfrm>
            <a:off x="1916761" y="2931790"/>
            <a:ext cx="5018749" cy="2211710"/>
          </a:xfrm>
          <a:prstGeom prst="rect">
            <a:avLst/>
          </a:prstGeom>
        </p:spPr>
      </p:pic>
    </p:spTree>
    <p:extLst>
      <p:ext uri="{BB962C8B-B14F-4D97-AF65-F5344CB8AC3E}">
        <p14:creationId xmlns:p14="http://schemas.microsoft.com/office/powerpoint/2010/main" val="75256085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2712</TotalTime>
  <Words>3867</Words>
  <Application>Microsoft Office PowerPoint</Application>
  <PresentationFormat>On-screen Show (16:9)</PresentationFormat>
  <Paragraphs>270</Paragraphs>
  <Slides>35</Slides>
  <Notes>23</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Abadi Extra Light</vt:lpstr>
      <vt:lpstr>Arial</vt:lpstr>
      <vt:lpstr>Baloo Bhai</vt:lpstr>
      <vt:lpstr>Calibri</vt:lpstr>
      <vt:lpstr>Symbol</vt:lpstr>
      <vt:lpstr>Times New Roman</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Vincent Paz</dc:creator>
  <cp:lastModifiedBy>Ilaria Rapido</cp:lastModifiedBy>
  <cp:revision>70</cp:revision>
  <dcterms:created xsi:type="dcterms:W3CDTF">2020-06-04T23:33:58Z</dcterms:created>
  <dcterms:modified xsi:type="dcterms:W3CDTF">2021-09-06T14:02:55Z</dcterms:modified>
</cp:coreProperties>
</file>